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79"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756"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c8fad11326_2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c8fad11326_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c8fad11326_2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c8fad11326_2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c90f088b8a_4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c90f088b8a_4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c8effa0d69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c8effa0d69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c90f088b8a_4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c90f088b8a_4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c90f088b8a_4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c90f088b8a_4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c8fad11326_2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c8fad11326_2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c8fad11326_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c8fad11326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c8effa0d69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c8effa0d69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c8fad11326_2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c8fad11326_2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8fad11326_2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8fad11326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c8fad11326_2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c8fad11326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c8fad11326_2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c8fad11326_2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c8effa0d69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c8effa0d69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c8fad11326_2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c8fad11326_2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c8fad11326_2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c8fad11326_2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c8fad11326_2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c8fad11326_2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c90f088b8a_3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c90f088b8a_3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c90f088b8a_3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c90f088b8a_3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c8effa0d69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c8effa0d69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c8fad11326_2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c8fad11326_2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8fad1132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8fad1132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c8fad11326_2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c8fad11326_2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8fad11326_2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8fad11326_2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c8fad11326_2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c8fad11326_2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c905156386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c905156386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c90515638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c90515638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c8fad11326_2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c8fad11326_2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c90f088b8a_4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c90f088b8a_4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c90f088b8a_4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c90f088b8a_4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c8fad11326_2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c8fad11326_2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c90515638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c9051563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8fad11326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8fad11326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c90515638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c90515638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8fad11326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8fad11326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c8fad11326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c8fad11326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c8effa0d6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c8effa0d6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c8fad11326_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c8fad11326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c90f088b8a_4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c90f088b8a_4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p:nvPr>
        </p:nvSpPr>
        <p:spPr>
          <a:xfrm>
            <a:off x="1313259" y="975589"/>
            <a:ext cx="6517482" cy="1881910"/>
          </a:xfrm>
        </p:spPr>
        <p:txBody>
          <a:bodyPr anchor="b">
            <a:normAutofit/>
          </a:bodyPr>
          <a:lstStyle>
            <a:lvl1pPr algn="ctr">
              <a:defRPr sz="36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313259" y="2914651"/>
            <a:ext cx="6517482" cy="1028699"/>
          </a:xfrm>
        </p:spPr>
        <p:txBody>
          <a:bodyPr>
            <a:normAutofit/>
          </a:bodyPr>
          <a:lstStyle>
            <a:lvl1pPr marL="0" indent="0" algn="ctr">
              <a:buNone/>
              <a:defRPr sz="1650">
                <a:solidFill>
                  <a:schemeClr val="bg1">
                    <a:lumMod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419" smtClean="0"/>
              <a:t>‹Nº›</a:t>
            </a:fld>
            <a:endParaRPr lang="es-419"/>
          </a:p>
        </p:txBody>
      </p:sp>
    </p:spTree>
    <p:extLst>
      <p:ext uri="{BB962C8B-B14F-4D97-AF65-F5344CB8AC3E}">
        <p14:creationId xmlns:p14="http://schemas.microsoft.com/office/powerpoint/2010/main" val="278116126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46" y="3217030"/>
            <a:ext cx="7773324" cy="608708"/>
          </a:xfrm>
        </p:spPr>
        <p:txBody>
          <a:bodyPr anchor="b"/>
          <a:lstStyle>
            <a:lvl1pPr>
              <a:defRPr sz="24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888558" y="523696"/>
            <a:ext cx="7366899" cy="2410602"/>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85331" y="3831546"/>
            <a:ext cx="7773339" cy="511854"/>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smtClean="0"/>
              <a:pPr/>
              <a:t>3/19/2021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419" smtClean="0"/>
              <a:t>‹Nº›</a:t>
            </a:fld>
            <a:endParaRPr lang="es-419"/>
          </a:p>
        </p:txBody>
      </p:sp>
    </p:spTree>
    <p:extLst>
      <p:ext uri="{BB962C8B-B14F-4D97-AF65-F5344CB8AC3E}">
        <p14:creationId xmlns:p14="http://schemas.microsoft.com/office/powerpoint/2010/main" val="23669532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7773339" cy="2570434"/>
          </a:xfrm>
        </p:spPr>
        <p:txBody>
          <a:bodyPr anchor="ctr"/>
          <a:lstStyle>
            <a:lvl1pPr algn="ctr">
              <a:defRPr sz="24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685331" y="3153616"/>
            <a:ext cx="7773339" cy="1189785"/>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smtClean="0"/>
              <a:pPr/>
              <a:t>3/19/2021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419" smtClean="0"/>
              <a:t>‹Nº›</a:t>
            </a:fld>
            <a:endParaRPr lang="es-419"/>
          </a:p>
        </p:txBody>
      </p:sp>
    </p:spTree>
    <p:extLst>
      <p:ext uri="{BB962C8B-B14F-4D97-AF65-F5344CB8AC3E}">
        <p14:creationId xmlns:p14="http://schemas.microsoft.com/office/powerpoint/2010/main" val="28809743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084659" y="457200"/>
            <a:ext cx="6977064" cy="2244678"/>
          </a:xfrm>
        </p:spPr>
        <p:txBody>
          <a:bodyPr anchor="ctr"/>
          <a:lstStyle>
            <a:lvl1pPr>
              <a:defRPr sz="2400"/>
            </a:lvl1pPr>
          </a:lstStyle>
          <a:p>
            <a:r>
              <a:rPr lang="es-ES" smtClean="0"/>
              <a:t>Haga clic para modificar el estilo de título del patrón</a:t>
            </a:r>
            <a:endParaRPr lang="en-US" dirty="0"/>
          </a:p>
        </p:txBody>
      </p:sp>
      <p:sp>
        <p:nvSpPr>
          <p:cNvPr id="12" name="Text Placeholder 3"/>
          <p:cNvSpPr>
            <a:spLocks noGrp="1"/>
          </p:cNvSpPr>
          <p:nvPr>
            <p:ph type="body" sz="half" idx="13"/>
          </p:nvPr>
        </p:nvSpPr>
        <p:spPr>
          <a:xfrm>
            <a:off x="1290484" y="2707524"/>
            <a:ext cx="6564224" cy="446091"/>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smtClean="0"/>
              <a:t>Editar el estilo de texto del patrón</a:t>
            </a:r>
          </a:p>
        </p:txBody>
      </p:sp>
      <p:sp>
        <p:nvSpPr>
          <p:cNvPr id="4" name="Text Placeholder 3"/>
          <p:cNvSpPr>
            <a:spLocks noGrp="1"/>
          </p:cNvSpPr>
          <p:nvPr>
            <p:ph type="body" sz="half" idx="2"/>
          </p:nvPr>
        </p:nvSpPr>
        <p:spPr>
          <a:xfrm>
            <a:off x="685331" y="3279597"/>
            <a:ext cx="7773339" cy="1065790"/>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smtClean="0"/>
              <a:pPr/>
              <a:t>3/19/2021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419" smtClean="0"/>
              <a:t>‹Nº›</a:t>
            </a:fld>
            <a:endParaRPr lang="es-419"/>
          </a:p>
        </p:txBody>
      </p:sp>
      <p:sp>
        <p:nvSpPr>
          <p:cNvPr id="13" name="TextBox 12"/>
          <p:cNvSpPr txBox="1"/>
          <p:nvPr/>
        </p:nvSpPr>
        <p:spPr>
          <a:xfrm>
            <a:off x="751116" y="565625"/>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4" name="TextBox 13"/>
          <p:cNvSpPr txBox="1"/>
          <p:nvPr/>
        </p:nvSpPr>
        <p:spPr>
          <a:xfrm>
            <a:off x="7918169" y="2245184"/>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415302527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1604041"/>
            <a:ext cx="7773339" cy="1883876"/>
          </a:xfrm>
        </p:spPr>
        <p:txBody>
          <a:bodyPr anchor="b"/>
          <a:lstStyle>
            <a:lvl1pPr algn="ctr">
              <a:defRPr sz="24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685331" y="3496751"/>
            <a:ext cx="7773339"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smtClean="0"/>
              <a:pPr/>
              <a:t>3/19/2021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419" smtClean="0"/>
              <a:t>‹Nº›</a:t>
            </a:fld>
            <a:endParaRPr lang="es-419"/>
          </a:p>
        </p:txBody>
      </p:sp>
    </p:spTree>
    <p:extLst>
      <p:ext uri="{BB962C8B-B14F-4D97-AF65-F5344CB8AC3E}">
        <p14:creationId xmlns:p14="http://schemas.microsoft.com/office/powerpoint/2010/main" val="235783827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5" name="Title 1"/>
          <p:cNvSpPr>
            <a:spLocks noGrp="1"/>
          </p:cNvSpPr>
          <p:nvPr>
            <p:ph type="title"/>
          </p:nvPr>
        </p:nvSpPr>
        <p:spPr>
          <a:xfrm>
            <a:off x="685331" y="457200"/>
            <a:ext cx="7773339" cy="1203821"/>
          </a:xfrm>
        </p:spPr>
        <p:txBody>
          <a:bodyPr/>
          <a:lstStyle/>
          <a:p>
            <a:r>
              <a:rPr lang="es-ES" smtClean="0"/>
              <a:t>Haga clic para modificar el estilo de título del patrón</a:t>
            </a:r>
            <a:endParaRPr lang="en-US" dirty="0"/>
          </a:p>
        </p:txBody>
      </p:sp>
      <p:sp>
        <p:nvSpPr>
          <p:cNvPr id="7" name="Text Placeholder 2"/>
          <p:cNvSpPr>
            <a:spLocks noGrp="1"/>
          </p:cNvSpPr>
          <p:nvPr>
            <p:ph type="body" idx="1"/>
          </p:nvPr>
        </p:nvSpPr>
        <p:spPr>
          <a:xfrm>
            <a:off x="685331" y="1775320"/>
            <a:ext cx="2474232"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smtClean="0"/>
              <a:t>Editar el estilo de texto del patrón</a:t>
            </a:r>
          </a:p>
        </p:txBody>
      </p:sp>
      <p:sp>
        <p:nvSpPr>
          <p:cNvPr id="8" name="Text Placeholder 3"/>
          <p:cNvSpPr>
            <a:spLocks noGrp="1"/>
          </p:cNvSpPr>
          <p:nvPr>
            <p:ph type="body" sz="half" idx="15"/>
          </p:nvPr>
        </p:nvSpPr>
        <p:spPr>
          <a:xfrm>
            <a:off x="685331" y="2207517"/>
            <a:ext cx="2474232"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smtClean="0"/>
              <a:t>Editar el estilo de texto del patrón</a:t>
            </a:r>
          </a:p>
        </p:txBody>
      </p:sp>
      <p:sp>
        <p:nvSpPr>
          <p:cNvPr id="9" name="Text Placeholder 4"/>
          <p:cNvSpPr>
            <a:spLocks noGrp="1"/>
          </p:cNvSpPr>
          <p:nvPr>
            <p:ph type="body" sz="quarter" idx="3"/>
          </p:nvPr>
        </p:nvSpPr>
        <p:spPr>
          <a:xfrm>
            <a:off x="3339292" y="1775320"/>
            <a:ext cx="2468641"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smtClean="0"/>
              <a:t>Editar el estilo de texto del patrón</a:t>
            </a:r>
          </a:p>
        </p:txBody>
      </p:sp>
      <p:sp>
        <p:nvSpPr>
          <p:cNvPr id="10" name="Text Placeholder 3"/>
          <p:cNvSpPr>
            <a:spLocks noGrp="1"/>
          </p:cNvSpPr>
          <p:nvPr>
            <p:ph type="body" sz="half" idx="16"/>
          </p:nvPr>
        </p:nvSpPr>
        <p:spPr>
          <a:xfrm>
            <a:off x="3331012" y="2207517"/>
            <a:ext cx="2477513"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smtClean="0"/>
              <a:t>Editar el estilo de texto del patrón</a:t>
            </a:r>
          </a:p>
        </p:txBody>
      </p:sp>
      <p:sp>
        <p:nvSpPr>
          <p:cNvPr id="11" name="Text Placeholder 4"/>
          <p:cNvSpPr>
            <a:spLocks noGrp="1"/>
          </p:cNvSpPr>
          <p:nvPr>
            <p:ph type="body" sz="quarter" idx="13"/>
          </p:nvPr>
        </p:nvSpPr>
        <p:spPr>
          <a:xfrm>
            <a:off x="5979974" y="1775320"/>
            <a:ext cx="2478696"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smtClean="0"/>
              <a:t>Editar el estilo de texto del patrón</a:t>
            </a:r>
          </a:p>
        </p:txBody>
      </p:sp>
      <p:sp>
        <p:nvSpPr>
          <p:cNvPr id="12" name="Text Placeholder 3"/>
          <p:cNvSpPr>
            <a:spLocks noGrp="1"/>
          </p:cNvSpPr>
          <p:nvPr>
            <p:ph type="body" sz="half" idx="17"/>
          </p:nvPr>
        </p:nvSpPr>
        <p:spPr>
          <a:xfrm>
            <a:off x="5979974" y="2207517"/>
            <a:ext cx="2478696"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smtClean="0"/>
              <a:t>Editar el estilo de texto del patrón</a:t>
            </a:r>
          </a:p>
        </p:txBody>
      </p:sp>
      <p:sp>
        <p:nvSpPr>
          <p:cNvPr id="3" name="Date Placeholder 2"/>
          <p:cNvSpPr>
            <a:spLocks noGrp="1"/>
          </p:cNvSpPr>
          <p:nvPr>
            <p:ph type="dt" sz="half" idx="10"/>
          </p:nvPr>
        </p:nvSpPr>
        <p:spPr/>
        <p:txBody>
          <a:bodyPr/>
          <a:lstStyle/>
          <a:p>
            <a:fld id="{48A87A34-81AB-432B-8DAE-1953F412C126}" type="datetimeFigureOut">
              <a:rPr lang="en-US" smtClean="0"/>
              <a:pPr/>
              <a:t>3/19/2021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419" smtClean="0"/>
              <a:t>‹Nº›</a:t>
            </a:fld>
            <a:endParaRPr lang="es-419"/>
          </a:p>
        </p:txBody>
      </p:sp>
    </p:spTree>
    <p:extLst>
      <p:ext uri="{BB962C8B-B14F-4D97-AF65-F5344CB8AC3E}">
        <p14:creationId xmlns:p14="http://schemas.microsoft.com/office/powerpoint/2010/main" val="427013709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0" name="Title 1"/>
          <p:cNvSpPr>
            <a:spLocks noGrp="1"/>
          </p:cNvSpPr>
          <p:nvPr>
            <p:ph type="title"/>
          </p:nvPr>
        </p:nvSpPr>
        <p:spPr>
          <a:xfrm>
            <a:off x="685331" y="458079"/>
            <a:ext cx="7773339" cy="1202942"/>
          </a:xfrm>
        </p:spPr>
        <p:txBody>
          <a:bodyPr/>
          <a:lstStyle/>
          <a:p>
            <a:r>
              <a:rPr lang="es-ES" smtClean="0"/>
              <a:t>Haga clic para modificar el estilo de título del patrón</a:t>
            </a:r>
            <a:endParaRPr lang="en-US" dirty="0"/>
          </a:p>
        </p:txBody>
      </p:sp>
      <p:sp>
        <p:nvSpPr>
          <p:cNvPr id="19" name="Text Placeholder 2"/>
          <p:cNvSpPr>
            <a:spLocks noGrp="1"/>
          </p:cNvSpPr>
          <p:nvPr>
            <p:ph type="body" idx="1"/>
          </p:nvPr>
        </p:nvSpPr>
        <p:spPr>
          <a:xfrm>
            <a:off x="685331" y="3153615"/>
            <a:ext cx="2472307"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smtClean="0"/>
              <a:t>Editar el estilo de texto del patrón</a:t>
            </a:r>
          </a:p>
        </p:txBody>
      </p:sp>
      <p:sp>
        <p:nvSpPr>
          <p:cNvPr id="20" name="Picture Placeholder 2"/>
          <p:cNvSpPr>
            <a:spLocks noGrp="1" noChangeAspect="1"/>
          </p:cNvSpPr>
          <p:nvPr>
            <p:ph type="pic" idx="15"/>
          </p:nvPr>
        </p:nvSpPr>
        <p:spPr>
          <a:xfrm>
            <a:off x="685331" y="1775320"/>
            <a:ext cx="2472307" cy="1143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s-ES" smtClean="0"/>
              <a:t>Haga clic en el icono para agregar una imagen</a:t>
            </a:r>
            <a:endParaRPr lang="en-US" dirty="0"/>
          </a:p>
        </p:txBody>
      </p:sp>
      <p:sp>
        <p:nvSpPr>
          <p:cNvPr id="21" name="Text Placeholder 3"/>
          <p:cNvSpPr>
            <a:spLocks noGrp="1"/>
          </p:cNvSpPr>
          <p:nvPr>
            <p:ph type="body" sz="half" idx="18"/>
          </p:nvPr>
        </p:nvSpPr>
        <p:spPr>
          <a:xfrm>
            <a:off x="685331" y="3585811"/>
            <a:ext cx="2472307" cy="75758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smtClean="0"/>
              <a:t>Editar el estilo de texto del patrón</a:t>
            </a:r>
          </a:p>
        </p:txBody>
      </p:sp>
      <p:sp>
        <p:nvSpPr>
          <p:cNvPr id="22" name="Text Placeholder 4"/>
          <p:cNvSpPr>
            <a:spLocks noGrp="1"/>
          </p:cNvSpPr>
          <p:nvPr>
            <p:ph type="body" sz="quarter" idx="3"/>
          </p:nvPr>
        </p:nvSpPr>
        <p:spPr>
          <a:xfrm>
            <a:off x="3332069" y="3153615"/>
            <a:ext cx="2476371"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smtClean="0"/>
              <a:t>Editar el estilo de texto del patrón</a:t>
            </a:r>
          </a:p>
        </p:txBody>
      </p:sp>
      <p:sp>
        <p:nvSpPr>
          <p:cNvPr id="23" name="Picture Placeholder 2"/>
          <p:cNvSpPr>
            <a:spLocks noGrp="1" noChangeAspect="1"/>
          </p:cNvSpPr>
          <p:nvPr>
            <p:ph type="pic" idx="21"/>
          </p:nvPr>
        </p:nvSpPr>
        <p:spPr>
          <a:xfrm>
            <a:off x="3331011" y="1775320"/>
            <a:ext cx="2477514" cy="1143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s-ES" smtClean="0"/>
              <a:t>Haga clic en el icono para agregar una imagen</a:t>
            </a:r>
            <a:endParaRPr lang="en-US" dirty="0"/>
          </a:p>
        </p:txBody>
      </p:sp>
      <p:sp>
        <p:nvSpPr>
          <p:cNvPr id="24" name="Text Placeholder 3"/>
          <p:cNvSpPr>
            <a:spLocks noGrp="1"/>
          </p:cNvSpPr>
          <p:nvPr>
            <p:ph type="body" sz="half" idx="19"/>
          </p:nvPr>
        </p:nvSpPr>
        <p:spPr>
          <a:xfrm>
            <a:off x="3331011" y="3585811"/>
            <a:ext cx="2477514" cy="75758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smtClean="0"/>
              <a:t>Editar el estilo de texto del patrón</a:t>
            </a:r>
          </a:p>
        </p:txBody>
      </p:sp>
      <p:sp>
        <p:nvSpPr>
          <p:cNvPr id="25" name="Text Placeholder 4"/>
          <p:cNvSpPr>
            <a:spLocks noGrp="1"/>
          </p:cNvSpPr>
          <p:nvPr>
            <p:ph type="body" sz="quarter" idx="13"/>
          </p:nvPr>
        </p:nvSpPr>
        <p:spPr>
          <a:xfrm>
            <a:off x="5979974" y="3153615"/>
            <a:ext cx="2475511"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smtClean="0"/>
              <a:t>Editar el estilo de texto del patrón</a:t>
            </a:r>
          </a:p>
        </p:txBody>
      </p:sp>
      <p:sp>
        <p:nvSpPr>
          <p:cNvPr id="26" name="Picture Placeholder 2"/>
          <p:cNvSpPr>
            <a:spLocks noGrp="1" noChangeAspect="1"/>
          </p:cNvSpPr>
          <p:nvPr>
            <p:ph type="pic" idx="22"/>
          </p:nvPr>
        </p:nvSpPr>
        <p:spPr>
          <a:xfrm>
            <a:off x="5979974" y="1775320"/>
            <a:ext cx="2478696" cy="1143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s-ES" smtClean="0"/>
              <a:t>Haga clic en el icono para agregar una imagen</a:t>
            </a:r>
            <a:endParaRPr lang="en-US" dirty="0"/>
          </a:p>
        </p:txBody>
      </p:sp>
      <p:sp>
        <p:nvSpPr>
          <p:cNvPr id="27" name="Text Placeholder 3"/>
          <p:cNvSpPr>
            <a:spLocks noGrp="1"/>
          </p:cNvSpPr>
          <p:nvPr>
            <p:ph type="body" sz="half" idx="20"/>
          </p:nvPr>
        </p:nvSpPr>
        <p:spPr>
          <a:xfrm>
            <a:off x="5979880" y="3585809"/>
            <a:ext cx="2478790" cy="757591"/>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smtClean="0"/>
              <a:t>Editar el estilo de texto del patrón</a:t>
            </a:r>
          </a:p>
        </p:txBody>
      </p:sp>
      <p:sp>
        <p:nvSpPr>
          <p:cNvPr id="3" name="Date Placeholder 2"/>
          <p:cNvSpPr>
            <a:spLocks noGrp="1"/>
          </p:cNvSpPr>
          <p:nvPr>
            <p:ph type="dt" sz="half" idx="10"/>
          </p:nvPr>
        </p:nvSpPr>
        <p:spPr/>
        <p:txBody>
          <a:bodyPr/>
          <a:lstStyle/>
          <a:p>
            <a:fld id="{48A87A34-81AB-432B-8DAE-1953F412C126}" type="datetimeFigureOut">
              <a:rPr lang="en-US" smtClean="0"/>
              <a:pPr/>
              <a:t>3/19/2021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419" smtClean="0"/>
              <a:t>‹Nº›</a:t>
            </a:fld>
            <a:endParaRPr lang="es-419"/>
          </a:p>
        </p:txBody>
      </p:sp>
    </p:spTree>
    <p:extLst>
      <p:ext uri="{BB962C8B-B14F-4D97-AF65-F5344CB8AC3E}">
        <p14:creationId xmlns:p14="http://schemas.microsoft.com/office/powerpoint/2010/main" val="387275726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11" name="Vertical Text Placeholder 2"/>
          <p:cNvSpPr>
            <a:spLocks noGrp="1"/>
          </p:cNvSpPr>
          <p:nvPr>
            <p:ph type="body" orient="vert" sz="quarter" idx="13"/>
          </p:nvPr>
        </p:nvSpPr>
        <p:spPr>
          <a:xfrm>
            <a:off x="685331" y="1775320"/>
            <a:ext cx="7773339" cy="2568080"/>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419" smtClean="0"/>
              <a:t>‹Nº›</a:t>
            </a:fld>
            <a:endParaRPr lang="es-419"/>
          </a:p>
        </p:txBody>
      </p:sp>
    </p:spTree>
    <p:extLst>
      <p:ext uri="{BB962C8B-B14F-4D97-AF65-F5344CB8AC3E}">
        <p14:creationId xmlns:p14="http://schemas.microsoft.com/office/powerpoint/2010/main" val="349518918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Vertical Title 1"/>
          <p:cNvSpPr>
            <a:spLocks noGrp="1"/>
          </p:cNvSpPr>
          <p:nvPr>
            <p:ph type="title" orient="vert"/>
          </p:nvPr>
        </p:nvSpPr>
        <p:spPr>
          <a:xfrm>
            <a:off x="6543675" y="457201"/>
            <a:ext cx="1914995" cy="3886199"/>
          </a:xfrm>
        </p:spPr>
        <p:txBody>
          <a:bodyPr vert="eaVert"/>
          <a:lstStyle>
            <a:lvl1pPr algn="l">
              <a:defRPr/>
            </a:lvl1pPr>
          </a:lstStyle>
          <a:p>
            <a:r>
              <a:rPr lang="es-ES" smtClean="0"/>
              <a:t>Haga clic para modificar el estilo de título del patrón</a:t>
            </a:r>
            <a:endParaRPr lang="en-US" dirty="0"/>
          </a:p>
        </p:txBody>
      </p:sp>
      <p:sp>
        <p:nvSpPr>
          <p:cNvPr id="8" name="Vertical Text Placeholder 2"/>
          <p:cNvSpPr>
            <a:spLocks noGrp="1"/>
          </p:cNvSpPr>
          <p:nvPr>
            <p:ph type="body" orient="vert" sz="quarter" idx="13"/>
          </p:nvPr>
        </p:nvSpPr>
        <p:spPr>
          <a:xfrm>
            <a:off x="685331" y="457201"/>
            <a:ext cx="5744043" cy="3886199"/>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3/19/2021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419" smtClean="0"/>
              <a:t>‹Nº›</a:t>
            </a:fld>
            <a:endParaRPr lang="es-419"/>
          </a:p>
        </p:txBody>
      </p:sp>
    </p:spTree>
    <p:extLst>
      <p:ext uri="{BB962C8B-B14F-4D97-AF65-F5344CB8AC3E}">
        <p14:creationId xmlns:p14="http://schemas.microsoft.com/office/powerpoint/2010/main" val="439096593"/>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extLst>
      <p:ext uri="{BB962C8B-B14F-4D97-AF65-F5344CB8AC3E}">
        <p14:creationId xmlns:p14="http://schemas.microsoft.com/office/powerpoint/2010/main" val="2464089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12" name="Content Placeholder 2"/>
          <p:cNvSpPr>
            <a:spLocks noGrp="1"/>
          </p:cNvSpPr>
          <p:nvPr>
            <p:ph sz="quarter" idx="13"/>
          </p:nvPr>
        </p:nvSpPr>
        <p:spPr>
          <a:xfrm>
            <a:off x="685330" y="1775320"/>
            <a:ext cx="7772870" cy="256808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419" smtClean="0"/>
              <a:t>‹Nº›</a:t>
            </a:fld>
            <a:endParaRPr lang="es-419"/>
          </a:p>
        </p:txBody>
      </p:sp>
    </p:spTree>
    <p:extLst>
      <p:ext uri="{BB962C8B-B14F-4D97-AF65-F5344CB8AC3E}">
        <p14:creationId xmlns:p14="http://schemas.microsoft.com/office/powerpoint/2010/main" val="291115087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621423"/>
            <a:ext cx="7763814" cy="2052614"/>
          </a:xfrm>
        </p:spPr>
        <p:txBody>
          <a:bodyPr anchor="b">
            <a:normAutofit/>
          </a:bodyPr>
          <a:lstStyle>
            <a:lvl1pPr>
              <a:defRPr sz="30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5331" y="2743093"/>
            <a:ext cx="7763814" cy="1026137"/>
          </a:xfrm>
        </p:spPr>
        <p:txBody>
          <a:bodyPr>
            <a:normAutofit/>
          </a:bodyPr>
          <a:lstStyle>
            <a:lvl1pPr marL="0" indent="0" algn="ctr">
              <a:buNone/>
              <a:defRPr sz="1500">
                <a:solidFill>
                  <a:schemeClr val="bg1">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48A87A34-81AB-432B-8DAE-1953F412C126}" type="datetimeFigureOut">
              <a:rPr lang="en-US" smtClean="0"/>
              <a:pPr/>
              <a:t>3/19/2021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419" smtClean="0"/>
              <a:t>‹Nº›</a:t>
            </a:fld>
            <a:endParaRPr lang="es-419"/>
          </a:p>
        </p:txBody>
      </p:sp>
    </p:spTree>
    <p:extLst>
      <p:ext uri="{BB962C8B-B14F-4D97-AF65-F5344CB8AC3E}">
        <p14:creationId xmlns:p14="http://schemas.microsoft.com/office/powerpoint/2010/main" val="314456364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itle 1"/>
          <p:cNvSpPr>
            <a:spLocks noGrp="1"/>
          </p:cNvSpPr>
          <p:nvPr>
            <p:ph type="title"/>
          </p:nvPr>
        </p:nvSpPr>
        <p:spPr>
          <a:xfrm>
            <a:off x="685332" y="463888"/>
            <a:ext cx="7773338" cy="1197133"/>
          </a:xfrm>
        </p:spPr>
        <p:txBody>
          <a:bodyPr/>
          <a:lstStyle/>
          <a:p>
            <a:r>
              <a:rPr lang="es-ES" smtClean="0"/>
              <a:t>Haga clic para modificar el estilo de título del patrón</a:t>
            </a:r>
            <a:endParaRPr lang="en-US" dirty="0"/>
          </a:p>
        </p:txBody>
      </p:sp>
      <p:sp>
        <p:nvSpPr>
          <p:cNvPr id="12" name="Content Placeholder 2"/>
          <p:cNvSpPr>
            <a:spLocks noGrp="1"/>
          </p:cNvSpPr>
          <p:nvPr>
            <p:ph sz="quarter" idx="13"/>
          </p:nvPr>
        </p:nvSpPr>
        <p:spPr>
          <a:xfrm>
            <a:off x="685330" y="1775320"/>
            <a:ext cx="3829520" cy="256808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13" name="Content Placeholder 3"/>
          <p:cNvSpPr>
            <a:spLocks noGrp="1"/>
          </p:cNvSpPr>
          <p:nvPr>
            <p:ph sz="quarter" idx="14"/>
          </p:nvPr>
        </p:nvSpPr>
        <p:spPr>
          <a:xfrm>
            <a:off x="4629150" y="1775320"/>
            <a:ext cx="3829050" cy="256808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3/19/2021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419" smtClean="0"/>
              <a:t>‹Nº›</a:t>
            </a:fld>
            <a:endParaRPr lang="es-419"/>
          </a:p>
        </p:txBody>
      </p:sp>
    </p:spTree>
    <p:extLst>
      <p:ext uri="{BB962C8B-B14F-4D97-AF65-F5344CB8AC3E}">
        <p14:creationId xmlns:p14="http://schemas.microsoft.com/office/powerpoint/2010/main" val="348224359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itle 1"/>
          <p:cNvSpPr>
            <a:spLocks noGrp="1"/>
          </p:cNvSpPr>
          <p:nvPr>
            <p:ph type="title"/>
          </p:nvPr>
        </p:nvSpPr>
        <p:spPr>
          <a:xfrm>
            <a:off x="685332" y="463888"/>
            <a:ext cx="7773338" cy="1197133"/>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59746" y="1778263"/>
            <a:ext cx="3655106" cy="509996"/>
          </a:xfrm>
        </p:spPr>
        <p:txBody>
          <a:bodyPr anchor="b">
            <a:noAutofit/>
          </a:bodyPr>
          <a:lstStyle>
            <a:lvl1pPr marL="0" indent="0">
              <a:lnSpc>
                <a:spcPct val="85000"/>
              </a:lnSpc>
              <a:buNone/>
              <a:defRPr sz="19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smtClean="0"/>
              <a:t>Editar el estilo de texto del patrón</a:t>
            </a:r>
          </a:p>
        </p:txBody>
      </p:sp>
      <p:sp>
        <p:nvSpPr>
          <p:cNvPr id="12" name="Content Placeholder 3"/>
          <p:cNvSpPr>
            <a:spLocks noGrp="1"/>
          </p:cNvSpPr>
          <p:nvPr>
            <p:ph sz="quarter" idx="13"/>
          </p:nvPr>
        </p:nvSpPr>
        <p:spPr>
          <a:xfrm>
            <a:off x="685331" y="2288260"/>
            <a:ext cx="3829520" cy="205514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4797317" y="1778263"/>
            <a:ext cx="3661353" cy="509996"/>
          </a:xfrm>
        </p:spPr>
        <p:txBody>
          <a:bodyPr anchor="b">
            <a:noAutofit/>
          </a:bodyPr>
          <a:lstStyle>
            <a:lvl1pPr marL="0" indent="0">
              <a:lnSpc>
                <a:spcPct val="85000"/>
              </a:lnSpc>
              <a:buNone/>
              <a:defRPr sz="19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smtClean="0"/>
              <a:t>Editar el estilo de texto del patrón</a:t>
            </a:r>
          </a:p>
        </p:txBody>
      </p:sp>
      <p:sp>
        <p:nvSpPr>
          <p:cNvPr id="13" name="Content Placeholder 5"/>
          <p:cNvSpPr>
            <a:spLocks noGrp="1"/>
          </p:cNvSpPr>
          <p:nvPr>
            <p:ph sz="quarter" idx="14"/>
          </p:nvPr>
        </p:nvSpPr>
        <p:spPr>
          <a:xfrm>
            <a:off x="4629150" y="2288260"/>
            <a:ext cx="3829051" cy="205514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3/19/2021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419" smtClean="0"/>
              <a:t>‹Nº›</a:t>
            </a:fld>
            <a:endParaRPr lang="es-419"/>
          </a:p>
        </p:txBody>
      </p:sp>
    </p:spTree>
    <p:extLst>
      <p:ext uri="{BB962C8B-B14F-4D97-AF65-F5344CB8AC3E}">
        <p14:creationId xmlns:p14="http://schemas.microsoft.com/office/powerpoint/2010/main" val="155730246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3/19/2021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419" smtClean="0"/>
              <a:t>‹Nº›</a:t>
            </a:fld>
            <a:endParaRPr lang="es-419"/>
          </a:p>
        </p:txBody>
      </p:sp>
    </p:spTree>
    <p:extLst>
      <p:ext uri="{BB962C8B-B14F-4D97-AF65-F5344CB8AC3E}">
        <p14:creationId xmlns:p14="http://schemas.microsoft.com/office/powerpoint/2010/main" val="73735343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smtClean="0"/>
              <a:t>3/19/2021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419" smtClean="0"/>
              <a:t>‹Nº›</a:t>
            </a:fld>
            <a:endParaRPr lang="es-419"/>
          </a:p>
        </p:txBody>
      </p:sp>
    </p:spTree>
    <p:extLst>
      <p:ext uri="{BB962C8B-B14F-4D97-AF65-F5344CB8AC3E}">
        <p14:creationId xmlns:p14="http://schemas.microsoft.com/office/powerpoint/2010/main" val="332491262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2951766" cy="1517439"/>
          </a:xfrm>
        </p:spPr>
        <p:txBody>
          <a:bodyPr anchor="b"/>
          <a:lstStyle>
            <a:lvl1pPr algn="ctr">
              <a:defRPr sz="2400"/>
            </a:lvl1pPr>
          </a:lstStyle>
          <a:p>
            <a:r>
              <a:rPr lang="es-ES" smtClean="0"/>
              <a:t>Haga clic para modificar el estilo de título del patrón</a:t>
            </a:r>
            <a:endParaRPr lang="en-US" dirty="0"/>
          </a:p>
        </p:txBody>
      </p:sp>
      <p:sp>
        <p:nvSpPr>
          <p:cNvPr id="10" name="Content Placeholder 2"/>
          <p:cNvSpPr>
            <a:spLocks noGrp="1"/>
          </p:cNvSpPr>
          <p:nvPr>
            <p:ph sz="quarter" idx="13"/>
          </p:nvPr>
        </p:nvSpPr>
        <p:spPr>
          <a:xfrm>
            <a:off x="3808547" y="457201"/>
            <a:ext cx="4650122" cy="3886199"/>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85331" y="1974639"/>
            <a:ext cx="2951767" cy="2368761"/>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smtClean="0"/>
              <a:t>3/19/2021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419" smtClean="0"/>
              <a:t>‹Nº›</a:t>
            </a:fld>
            <a:endParaRPr lang="es-419"/>
          </a:p>
        </p:txBody>
      </p:sp>
    </p:spTree>
    <p:extLst>
      <p:ext uri="{BB962C8B-B14F-4D97-AF65-F5344CB8AC3E}">
        <p14:creationId xmlns:p14="http://schemas.microsoft.com/office/powerpoint/2010/main" val="51263009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4451227" cy="1517441"/>
          </a:xfrm>
        </p:spPr>
        <p:txBody>
          <a:bodyPr anchor="b"/>
          <a:lstStyle>
            <a:lvl1pPr algn="ctr">
              <a:defRPr sz="24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5568602" y="457201"/>
            <a:ext cx="2441519" cy="38862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85346" y="1974639"/>
            <a:ext cx="4451212" cy="2368760"/>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smtClean="0"/>
              <a:t>3/19/2021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419" smtClean="0"/>
              <a:t>‹Nº›</a:t>
            </a:fld>
            <a:endParaRPr lang="es-419"/>
          </a:p>
        </p:txBody>
      </p:sp>
    </p:spTree>
    <p:extLst>
      <p:ext uri="{BB962C8B-B14F-4D97-AF65-F5344CB8AC3E}">
        <p14:creationId xmlns:p14="http://schemas.microsoft.com/office/powerpoint/2010/main" val="324137290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463888"/>
            <a:ext cx="7773338" cy="119713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5331" y="1775320"/>
            <a:ext cx="7773339" cy="2568080"/>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5759053" y="4412457"/>
            <a:ext cx="2057400" cy="273844"/>
          </a:xfrm>
          <a:prstGeom prst="rect">
            <a:avLst/>
          </a:prstGeom>
        </p:spPr>
        <p:txBody>
          <a:bodyPr vert="horz" lIns="91440" tIns="45720" rIns="91440" bIns="45720" rtlCol="0" anchor="ctr"/>
          <a:lstStyle>
            <a:lvl1pPr algn="r">
              <a:defRPr sz="750">
                <a:solidFill>
                  <a:schemeClr val="tx1"/>
                </a:solidFill>
              </a:defRPr>
            </a:lvl1pPr>
          </a:lstStyle>
          <a:p>
            <a:fld id="{48A87A34-81AB-432B-8DAE-1953F412C126}" type="datetimeFigureOut">
              <a:rPr lang="en-US" smtClean="0"/>
              <a:pPr/>
              <a:t>3/19/2021</a:t>
            </a:fld>
            <a:endParaRPr lang="en-US" dirty="0"/>
          </a:p>
        </p:txBody>
      </p:sp>
      <p:sp>
        <p:nvSpPr>
          <p:cNvPr id="5" name="Footer Placeholder 4"/>
          <p:cNvSpPr>
            <a:spLocks noGrp="1"/>
          </p:cNvSpPr>
          <p:nvPr>
            <p:ph type="ftr" sz="quarter" idx="3"/>
          </p:nvPr>
        </p:nvSpPr>
        <p:spPr>
          <a:xfrm>
            <a:off x="685331" y="4412457"/>
            <a:ext cx="5004665" cy="273844"/>
          </a:xfrm>
          <a:prstGeom prst="rect">
            <a:avLst/>
          </a:prstGeom>
        </p:spPr>
        <p:txBody>
          <a:bodyPr vert="horz" lIns="91440" tIns="45720" rIns="91440" bIns="45720" rtlCol="0" anchor="ctr"/>
          <a:lstStyle>
            <a:lvl1pPr algn="l">
              <a:defRPr sz="750">
                <a:solidFill>
                  <a:schemeClr val="tx1"/>
                </a:solidFill>
              </a:defRPr>
            </a:lvl1pPr>
          </a:lstStyle>
          <a:p>
            <a:endParaRPr lang="en-US" dirty="0"/>
          </a:p>
        </p:txBody>
      </p:sp>
      <p:sp>
        <p:nvSpPr>
          <p:cNvPr id="6" name="Slide Number Placeholder 5"/>
          <p:cNvSpPr>
            <a:spLocks noGrp="1"/>
          </p:cNvSpPr>
          <p:nvPr>
            <p:ph type="sldNum" sz="quarter" idx="4"/>
          </p:nvPr>
        </p:nvSpPr>
        <p:spPr>
          <a:xfrm>
            <a:off x="7885509" y="4412457"/>
            <a:ext cx="573161" cy="273844"/>
          </a:xfrm>
          <a:prstGeom prst="rect">
            <a:avLst/>
          </a:prstGeom>
        </p:spPr>
        <p:txBody>
          <a:bodyPr vert="horz" lIns="91440" tIns="45720" rIns="91440" bIns="45720" rtlCol="0" anchor="ctr"/>
          <a:lstStyle>
            <a:lvl1pPr algn="r">
              <a:defRPr sz="750">
                <a:solidFill>
                  <a:schemeClr val="tx1"/>
                </a:solidFill>
              </a:defRPr>
            </a:lvl1pPr>
          </a:lstStyle>
          <a:p>
            <a:pPr marL="0" lvl="0" indent="0" algn="r" rtl="0">
              <a:spcBef>
                <a:spcPts val="0"/>
              </a:spcBef>
              <a:spcAft>
                <a:spcPts val="0"/>
              </a:spcAft>
              <a:buNone/>
            </a:pPr>
            <a:fld id="{00000000-1234-1234-1234-123412341234}" type="slidenum">
              <a:rPr lang="es-419" smtClean="0"/>
              <a:t>‹Nº›</a:t>
            </a:fld>
            <a:endParaRPr lang="es-419"/>
          </a:p>
        </p:txBody>
      </p:sp>
    </p:spTree>
    <p:extLst>
      <p:ext uri="{BB962C8B-B14F-4D97-AF65-F5344CB8AC3E}">
        <p14:creationId xmlns:p14="http://schemas.microsoft.com/office/powerpoint/2010/main" val="3264826172"/>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Lst>
  <p:hf sldNum="0" hdr="0" ftr="0" dt="0"/>
  <p:txStyles>
    <p:titleStyle>
      <a:lvl1pPr algn="ctr" defTabSz="685800" rtl="0" eaLnBrk="1" latinLnBrk="0" hangingPunct="1">
        <a:lnSpc>
          <a:spcPct val="90000"/>
        </a:lnSpc>
        <a:spcBef>
          <a:spcPct val="0"/>
        </a:spcBef>
        <a:buNone/>
        <a:defRPr sz="2700" kern="1200" cap="all" baseline="0">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tx1"/>
        </a:buClr>
        <a:buFont typeface="Arial" panose="020B0604020202020204" pitchFamily="34" charset="0"/>
        <a:buChar char="•"/>
        <a:defRPr sz="1500" kern="1200" cap="all" baseline="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tx1"/>
        </a:buClr>
        <a:buFont typeface="Arial" panose="020B0604020202020204" pitchFamily="34" charset="0"/>
        <a:buChar char="•"/>
        <a:defRPr sz="1350" kern="1200" cap="all"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tx1"/>
        </a:buClr>
        <a:buFont typeface="Arial" panose="020B0604020202020204" pitchFamily="34" charset="0"/>
        <a:buChar char="•"/>
        <a:defRPr sz="1200" kern="1200" cap="all" baseline="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25.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182000"/>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s-419"/>
              <a:t>ANÁLISIS DE DATOS</a:t>
            </a:r>
            <a:endParaRPr/>
          </a:p>
        </p:txBody>
      </p:sp>
      <p:sp>
        <p:nvSpPr>
          <p:cNvPr id="55" name="Google Shape;55;p13"/>
          <p:cNvSpPr txBox="1">
            <a:spLocks noGrp="1"/>
          </p:cNvSpPr>
          <p:nvPr>
            <p:ph type="subTitle" idx="1"/>
          </p:nvPr>
        </p:nvSpPr>
        <p:spPr>
          <a:xfrm>
            <a:off x="311700" y="2834125"/>
            <a:ext cx="8520600" cy="1776900"/>
          </a:xfrm>
          <a:prstGeom prst="rect">
            <a:avLst/>
          </a:prstGeom>
        </p:spPr>
        <p:txBody>
          <a:bodyPr spcFirstLastPara="1" wrap="square" lIns="91425" tIns="91425" rIns="91425" bIns="91425" anchor="t" anchorCtr="0">
            <a:normAutofit fontScale="92500"/>
          </a:bodyPr>
          <a:lstStyle/>
          <a:p>
            <a:pPr marL="0" lvl="0" indent="0" algn="ctr" rtl="0">
              <a:spcBef>
                <a:spcPts val="0"/>
              </a:spcBef>
              <a:spcAft>
                <a:spcPts val="0"/>
              </a:spcAft>
              <a:buNone/>
            </a:pPr>
            <a:r>
              <a:rPr lang="es-419"/>
              <a:t>Integrantes:</a:t>
            </a:r>
            <a:endParaRPr/>
          </a:p>
          <a:p>
            <a:pPr marL="0" lvl="0" indent="0" algn="ctr" rtl="0">
              <a:spcBef>
                <a:spcPts val="0"/>
              </a:spcBef>
              <a:spcAft>
                <a:spcPts val="0"/>
              </a:spcAft>
              <a:buNone/>
            </a:pPr>
            <a:r>
              <a:rPr lang="es-419" sz="1975">
                <a:latin typeface="Times New Roman"/>
                <a:ea typeface="Times New Roman"/>
                <a:cs typeface="Times New Roman"/>
                <a:sym typeface="Times New Roman"/>
              </a:rPr>
              <a:t>Paúl Guala</a:t>
            </a:r>
            <a:endParaRPr sz="1975">
              <a:latin typeface="Times New Roman"/>
              <a:ea typeface="Times New Roman"/>
              <a:cs typeface="Times New Roman"/>
              <a:sym typeface="Times New Roman"/>
            </a:endParaRPr>
          </a:p>
          <a:p>
            <a:pPr marL="0" lvl="0" indent="0" algn="ctr" rtl="0">
              <a:spcBef>
                <a:spcPts val="0"/>
              </a:spcBef>
              <a:spcAft>
                <a:spcPts val="0"/>
              </a:spcAft>
              <a:buNone/>
            </a:pPr>
            <a:r>
              <a:rPr lang="es-419" sz="1975">
                <a:latin typeface="Times New Roman"/>
                <a:ea typeface="Times New Roman"/>
                <a:cs typeface="Times New Roman"/>
                <a:sym typeface="Times New Roman"/>
              </a:rPr>
              <a:t>Nataly Guallichico</a:t>
            </a:r>
            <a:endParaRPr sz="1975">
              <a:latin typeface="Times New Roman"/>
              <a:ea typeface="Times New Roman"/>
              <a:cs typeface="Times New Roman"/>
              <a:sym typeface="Times New Roman"/>
            </a:endParaRPr>
          </a:p>
          <a:p>
            <a:pPr marL="0" lvl="0" indent="0" algn="ctr" rtl="0">
              <a:spcBef>
                <a:spcPts val="0"/>
              </a:spcBef>
              <a:spcAft>
                <a:spcPts val="0"/>
              </a:spcAft>
              <a:buNone/>
            </a:pPr>
            <a:r>
              <a:rPr lang="es-419" sz="1975">
                <a:latin typeface="Times New Roman"/>
                <a:ea typeface="Times New Roman"/>
                <a:cs typeface="Times New Roman"/>
                <a:sym typeface="Times New Roman"/>
              </a:rPr>
              <a:t>Ruben Maya</a:t>
            </a:r>
            <a:endParaRPr sz="1975">
              <a:latin typeface="Times New Roman"/>
              <a:ea typeface="Times New Roman"/>
              <a:cs typeface="Times New Roman"/>
              <a:sym typeface="Times New Roman"/>
            </a:endParaRPr>
          </a:p>
          <a:p>
            <a:pPr marL="0" lvl="0" indent="0" algn="ctr" rtl="0">
              <a:spcBef>
                <a:spcPts val="0"/>
              </a:spcBef>
              <a:spcAft>
                <a:spcPts val="0"/>
              </a:spcAft>
              <a:buNone/>
            </a:pPr>
            <a:r>
              <a:rPr lang="es-419" sz="1975">
                <a:latin typeface="Times New Roman"/>
                <a:ea typeface="Times New Roman"/>
                <a:cs typeface="Times New Roman"/>
                <a:sym typeface="Times New Roman"/>
              </a:rPr>
              <a:t>Elena Pérez</a:t>
            </a:r>
            <a:endParaRPr sz="1975">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2"/>
          <p:cNvSpPr txBox="1"/>
          <p:nvPr/>
        </p:nvSpPr>
        <p:spPr>
          <a:xfrm>
            <a:off x="1145400" y="316075"/>
            <a:ext cx="68532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s-419" sz="2000" b="1" dirty="0">
                <a:highlight>
                  <a:srgbClr val="FFFFFF"/>
                </a:highlight>
              </a:rPr>
              <a:t>Pulso político en 20 ciudades principales de Ecuador</a:t>
            </a:r>
            <a:endParaRPr sz="1900" b="1" dirty="0"/>
          </a:p>
        </p:txBody>
      </p:sp>
      <p:sp>
        <p:nvSpPr>
          <p:cNvPr id="125" name="Google Shape;125;p22"/>
          <p:cNvSpPr txBox="1"/>
          <p:nvPr/>
        </p:nvSpPr>
        <p:spPr>
          <a:xfrm>
            <a:off x="3248250" y="808675"/>
            <a:ext cx="264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b="1"/>
              <a:t>ANÁLISIS DE INFORMACIÓN</a:t>
            </a:r>
            <a:endParaRPr b="1"/>
          </a:p>
        </p:txBody>
      </p:sp>
      <p:pic>
        <p:nvPicPr>
          <p:cNvPr id="126" name="Google Shape;126;p22"/>
          <p:cNvPicPr preferRelativeResize="0"/>
          <p:nvPr/>
        </p:nvPicPr>
        <p:blipFill>
          <a:blip r:embed="rId3">
            <a:alphaModFix/>
          </a:blip>
          <a:stretch>
            <a:fillRect/>
          </a:stretch>
        </p:blipFill>
        <p:spPr>
          <a:xfrm>
            <a:off x="793525" y="1553250"/>
            <a:ext cx="2454725" cy="2173025"/>
          </a:xfrm>
          <a:prstGeom prst="rect">
            <a:avLst/>
          </a:prstGeom>
          <a:noFill/>
          <a:ln>
            <a:noFill/>
          </a:ln>
        </p:spPr>
      </p:pic>
      <p:pic>
        <p:nvPicPr>
          <p:cNvPr id="127" name="Google Shape;127;p22"/>
          <p:cNvPicPr preferRelativeResize="0"/>
          <p:nvPr/>
        </p:nvPicPr>
        <p:blipFill rotWithShape="1">
          <a:blip r:embed="rId4">
            <a:alphaModFix/>
          </a:blip>
          <a:srcRect b="47478"/>
          <a:stretch/>
        </p:blipFill>
        <p:spPr>
          <a:xfrm>
            <a:off x="4763975" y="1661294"/>
            <a:ext cx="2752625" cy="748775"/>
          </a:xfrm>
          <a:prstGeom prst="rect">
            <a:avLst/>
          </a:prstGeom>
          <a:noFill/>
          <a:ln>
            <a:noFill/>
          </a:ln>
        </p:spPr>
      </p:pic>
      <p:pic>
        <p:nvPicPr>
          <p:cNvPr id="128" name="Google Shape;128;p22"/>
          <p:cNvPicPr preferRelativeResize="0"/>
          <p:nvPr/>
        </p:nvPicPr>
        <p:blipFill rotWithShape="1">
          <a:blip r:embed="rId5">
            <a:alphaModFix/>
          </a:blip>
          <a:srcRect t="69414" r="67551" b="10960"/>
          <a:stretch/>
        </p:blipFill>
        <p:spPr>
          <a:xfrm>
            <a:off x="3930842" y="4010263"/>
            <a:ext cx="1965725" cy="697250"/>
          </a:xfrm>
          <a:prstGeom prst="rect">
            <a:avLst/>
          </a:prstGeom>
          <a:noFill/>
          <a:ln>
            <a:noFill/>
          </a:ln>
        </p:spPr>
      </p:pic>
      <p:pic>
        <p:nvPicPr>
          <p:cNvPr id="129" name="Google Shape;129;p22"/>
          <p:cNvPicPr preferRelativeResize="0"/>
          <p:nvPr/>
        </p:nvPicPr>
        <p:blipFill rotWithShape="1">
          <a:blip r:embed="rId5">
            <a:alphaModFix/>
          </a:blip>
          <a:srcRect t="2424" b="75675"/>
          <a:stretch/>
        </p:blipFill>
        <p:spPr>
          <a:xfrm>
            <a:off x="3930850" y="3446725"/>
            <a:ext cx="4938580" cy="634300"/>
          </a:xfrm>
          <a:prstGeom prst="rect">
            <a:avLst/>
          </a:prstGeom>
          <a:noFill/>
          <a:ln>
            <a:noFill/>
          </a:ln>
        </p:spPr>
      </p:pic>
      <p:pic>
        <p:nvPicPr>
          <p:cNvPr id="130" name="Google Shape;130;p22"/>
          <p:cNvPicPr preferRelativeResize="0"/>
          <p:nvPr/>
        </p:nvPicPr>
        <p:blipFill>
          <a:blip r:embed="rId6">
            <a:alphaModFix/>
          </a:blip>
          <a:stretch>
            <a:fillRect/>
          </a:stretch>
        </p:blipFill>
        <p:spPr>
          <a:xfrm>
            <a:off x="4854350" y="2474050"/>
            <a:ext cx="2571880" cy="748775"/>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3"/>
          <p:cNvSpPr txBox="1"/>
          <p:nvPr/>
        </p:nvSpPr>
        <p:spPr>
          <a:xfrm>
            <a:off x="1266600" y="316075"/>
            <a:ext cx="66108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s-419" sz="2000" b="1" dirty="0">
                <a:highlight>
                  <a:srgbClr val="FFFFFF"/>
                </a:highlight>
              </a:rPr>
              <a:t>Pulso político en 20 ciudades principales de Ecuador</a:t>
            </a:r>
            <a:endParaRPr sz="1900" b="1" dirty="0"/>
          </a:p>
        </p:txBody>
      </p:sp>
      <p:sp>
        <p:nvSpPr>
          <p:cNvPr id="136" name="Google Shape;136;p23"/>
          <p:cNvSpPr txBox="1"/>
          <p:nvPr/>
        </p:nvSpPr>
        <p:spPr>
          <a:xfrm>
            <a:off x="2815000" y="808675"/>
            <a:ext cx="359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b="1">
                <a:solidFill>
                  <a:srgbClr val="333333"/>
                </a:solidFill>
                <a:highlight>
                  <a:srgbClr val="FFFFFF"/>
                </a:highlight>
              </a:rPr>
              <a:t>VISUALIZACIÓN DE  LA INFORMACIÓN </a:t>
            </a:r>
            <a:endParaRPr sz="1700" b="1"/>
          </a:p>
        </p:txBody>
      </p:sp>
      <p:pic>
        <p:nvPicPr>
          <p:cNvPr id="137" name="Google Shape;137;p23"/>
          <p:cNvPicPr preferRelativeResize="0"/>
          <p:nvPr/>
        </p:nvPicPr>
        <p:blipFill>
          <a:blip r:embed="rId3">
            <a:alphaModFix/>
          </a:blip>
          <a:stretch>
            <a:fillRect/>
          </a:stretch>
        </p:blipFill>
        <p:spPr>
          <a:xfrm>
            <a:off x="1101975" y="1371375"/>
            <a:ext cx="6940042" cy="3629825"/>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4"/>
          <p:cNvSpPr txBox="1">
            <a:spLocks noGrp="1"/>
          </p:cNvSpPr>
          <p:nvPr>
            <p:ph type="ctrTitle"/>
          </p:nvPr>
        </p:nvSpPr>
        <p:spPr>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43" name="Google Shape;143;p24"/>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44" name="Google Shape;144;p24"/>
          <p:cNvPicPr preferRelativeResize="0"/>
          <p:nvPr/>
        </p:nvPicPr>
        <p:blipFill>
          <a:blip r:embed="rId3">
            <a:alphaModFix/>
          </a:blip>
          <a:stretch>
            <a:fillRect/>
          </a:stretch>
        </p:blipFill>
        <p:spPr>
          <a:xfrm>
            <a:off x="835650" y="1277100"/>
            <a:ext cx="7554500" cy="3613776"/>
          </a:xfrm>
          <a:prstGeom prst="rect">
            <a:avLst/>
          </a:prstGeom>
          <a:noFill/>
          <a:ln>
            <a:noFill/>
          </a:ln>
        </p:spPr>
      </p:pic>
      <p:sp>
        <p:nvSpPr>
          <p:cNvPr id="145" name="Google Shape;145;p24"/>
          <p:cNvSpPr txBox="1"/>
          <p:nvPr/>
        </p:nvSpPr>
        <p:spPr>
          <a:xfrm>
            <a:off x="1266600" y="316075"/>
            <a:ext cx="66108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s-419" sz="2000" b="1">
                <a:highlight>
                  <a:srgbClr val="FFFFFF"/>
                </a:highlight>
              </a:rPr>
              <a:t>Pulso político en 20 ciudades principales de Ecuador</a:t>
            </a:r>
            <a:endParaRPr sz="1900" b="1"/>
          </a:p>
        </p:txBody>
      </p:sp>
      <p:sp>
        <p:nvSpPr>
          <p:cNvPr id="146" name="Google Shape;146;p24"/>
          <p:cNvSpPr txBox="1"/>
          <p:nvPr/>
        </p:nvSpPr>
        <p:spPr>
          <a:xfrm>
            <a:off x="2815000" y="808675"/>
            <a:ext cx="359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b="1">
                <a:solidFill>
                  <a:srgbClr val="333333"/>
                </a:solidFill>
                <a:highlight>
                  <a:srgbClr val="FFFFFF"/>
                </a:highlight>
              </a:rPr>
              <a:t>VISUALIZACIÓN DE  LA INFORMACIÓN </a:t>
            </a:r>
            <a:endParaRPr sz="1700" b="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5"/>
          <p:cNvSpPr txBox="1">
            <a:spLocks noGrp="1"/>
          </p:cNvSpPr>
          <p:nvPr>
            <p:ph type="title"/>
          </p:nvPr>
        </p:nvSpPr>
        <p:spPr>
          <a:xfrm>
            <a:off x="665375" y="445050"/>
            <a:ext cx="5043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s-419"/>
              <a:t>2.- </a:t>
            </a:r>
            <a:r>
              <a:rPr lang="es-419" sz="1988" b="1">
                <a:solidFill>
                  <a:srgbClr val="333333"/>
                </a:solidFill>
                <a:highlight>
                  <a:srgbClr val="FFFFFF"/>
                </a:highlight>
                <a:latin typeface="Times New Roman"/>
                <a:ea typeface="Times New Roman"/>
                <a:cs typeface="Times New Roman"/>
                <a:sym typeface="Times New Roman"/>
              </a:rPr>
              <a:t>Pulso político por provincias en Ecuador.</a:t>
            </a:r>
            <a:endParaRPr/>
          </a:p>
        </p:txBody>
      </p:sp>
      <p:pic>
        <p:nvPicPr>
          <p:cNvPr id="152" name="Google Shape;152;p25"/>
          <p:cNvPicPr preferRelativeResize="0"/>
          <p:nvPr/>
        </p:nvPicPr>
        <p:blipFill>
          <a:blip r:embed="rId3">
            <a:alphaModFix/>
          </a:blip>
          <a:stretch>
            <a:fillRect/>
          </a:stretch>
        </p:blipFill>
        <p:spPr>
          <a:xfrm>
            <a:off x="853714" y="1260175"/>
            <a:ext cx="7158597" cy="1393475"/>
          </a:xfrm>
          <a:prstGeom prst="rect">
            <a:avLst/>
          </a:prstGeom>
          <a:noFill/>
          <a:ln>
            <a:noFill/>
          </a:ln>
        </p:spPr>
      </p:pic>
      <p:pic>
        <p:nvPicPr>
          <p:cNvPr id="153" name="Google Shape;153;p25"/>
          <p:cNvPicPr preferRelativeResize="0"/>
          <p:nvPr/>
        </p:nvPicPr>
        <p:blipFill>
          <a:blip r:embed="rId4">
            <a:alphaModFix/>
          </a:blip>
          <a:stretch>
            <a:fillRect/>
          </a:stretch>
        </p:blipFill>
        <p:spPr>
          <a:xfrm>
            <a:off x="995189" y="2815225"/>
            <a:ext cx="6485485" cy="1393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6"/>
          <p:cNvSpPr txBox="1"/>
          <p:nvPr/>
        </p:nvSpPr>
        <p:spPr>
          <a:xfrm>
            <a:off x="3394200" y="818775"/>
            <a:ext cx="235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b="1"/>
              <a:t>EXTRACCIÓN DE DATOS</a:t>
            </a:r>
            <a:endParaRPr b="1"/>
          </a:p>
        </p:txBody>
      </p:sp>
      <p:sp>
        <p:nvSpPr>
          <p:cNvPr id="159" name="Google Shape;159;p26"/>
          <p:cNvSpPr txBox="1"/>
          <p:nvPr/>
        </p:nvSpPr>
        <p:spPr>
          <a:xfrm>
            <a:off x="2009250" y="265525"/>
            <a:ext cx="51255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s-419" sz="2000" b="1">
                <a:highlight>
                  <a:srgbClr val="FFFFFF"/>
                </a:highlight>
              </a:rPr>
              <a:t>Pulso político en Provincias de Ecuador</a:t>
            </a:r>
            <a:endParaRPr sz="1900" b="1"/>
          </a:p>
        </p:txBody>
      </p:sp>
      <p:pic>
        <p:nvPicPr>
          <p:cNvPr id="160" name="Google Shape;160;p26"/>
          <p:cNvPicPr preferRelativeResize="0"/>
          <p:nvPr/>
        </p:nvPicPr>
        <p:blipFill>
          <a:blip r:embed="rId3">
            <a:alphaModFix/>
          </a:blip>
          <a:stretch>
            <a:fillRect/>
          </a:stretch>
        </p:blipFill>
        <p:spPr>
          <a:xfrm>
            <a:off x="3123000" y="1704088"/>
            <a:ext cx="2898008" cy="2612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7"/>
          <p:cNvSpPr txBox="1"/>
          <p:nvPr/>
        </p:nvSpPr>
        <p:spPr>
          <a:xfrm>
            <a:off x="3540750" y="875775"/>
            <a:ext cx="206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b="1"/>
              <a:t>LIMPIEZA DE DATOS</a:t>
            </a:r>
            <a:endParaRPr b="1"/>
          </a:p>
        </p:txBody>
      </p:sp>
      <p:sp>
        <p:nvSpPr>
          <p:cNvPr id="166" name="Google Shape;166;p27"/>
          <p:cNvSpPr txBox="1"/>
          <p:nvPr/>
        </p:nvSpPr>
        <p:spPr>
          <a:xfrm>
            <a:off x="1933500" y="383175"/>
            <a:ext cx="52770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s-419" sz="2000" b="1">
                <a:solidFill>
                  <a:srgbClr val="333333"/>
                </a:solidFill>
                <a:highlight>
                  <a:srgbClr val="FFFFFF"/>
                </a:highlight>
              </a:rPr>
              <a:t>Pulso político por provincias de Ecuador</a:t>
            </a:r>
            <a:endParaRPr sz="1900" b="1"/>
          </a:p>
        </p:txBody>
      </p:sp>
      <p:pic>
        <p:nvPicPr>
          <p:cNvPr id="167" name="Google Shape;167;p27"/>
          <p:cNvPicPr preferRelativeResize="0"/>
          <p:nvPr/>
        </p:nvPicPr>
        <p:blipFill>
          <a:blip r:embed="rId3">
            <a:alphaModFix/>
          </a:blip>
          <a:stretch>
            <a:fillRect/>
          </a:stretch>
        </p:blipFill>
        <p:spPr>
          <a:xfrm>
            <a:off x="3171825" y="1383500"/>
            <a:ext cx="2800350" cy="685800"/>
          </a:xfrm>
          <a:prstGeom prst="rect">
            <a:avLst/>
          </a:prstGeom>
          <a:noFill/>
          <a:ln>
            <a:noFill/>
          </a:ln>
        </p:spPr>
      </p:pic>
      <p:pic>
        <p:nvPicPr>
          <p:cNvPr id="168" name="Google Shape;168;p27"/>
          <p:cNvPicPr preferRelativeResize="0"/>
          <p:nvPr/>
        </p:nvPicPr>
        <p:blipFill>
          <a:blip r:embed="rId4">
            <a:alphaModFix/>
          </a:blip>
          <a:stretch>
            <a:fillRect/>
          </a:stretch>
        </p:blipFill>
        <p:spPr>
          <a:xfrm>
            <a:off x="1806875" y="2176825"/>
            <a:ext cx="5530250" cy="2620450"/>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txBox="1"/>
          <p:nvPr/>
        </p:nvSpPr>
        <p:spPr>
          <a:xfrm>
            <a:off x="3248250" y="808675"/>
            <a:ext cx="264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b="1"/>
              <a:t>ANÁLISIS DE INFORMACIÓN</a:t>
            </a:r>
            <a:endParaRPr b="1"/>
          </a:p>
        </p:txBody>
      </p:sp>
      <p:sp>
        <p:nvSpPr>
          <p:cNvPr id="174" name="Google Shape;174;p28"/>
          <p:cNvSpPr txBox="1"/>
          <p:nvPr/>
        </p:nvSpPr>
        <p:spPr>
          <a:xfrm>
            <a:off x="1963200" y="316075"/>
            <a:ext cx="52176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s-419" sz="2000" b="1">
                <a:solidFill>
                  <a:srgbClr val="333333"/>
                </a:solidFill>
                <a:highlight>
                  <a:srgbClr val="FFFFFF"/>
                </a:highlight>
              </a:rPr>
              <a:t>Pulso político por provincias en Ecuador</a:t>
            </a:r>
            <a:endParaRPr sz="1900" b="1"/>
          </a:p>
        </p:txBody>
      </p:sp>
      <p:pic>
        <p:nvPicPr>
          <p:cNvPr id="175" name="Google Shape;175;p28"/>
          <p:cNvPicPr preferRelativeResize="0"/>
          <p:nvPr/>
        </p:nvPicPr>
        <p:blipFill>
          <a:blip r:embed="rId3">
            <a:alphaModFix/>
          </a:blip>
          <a:stretch>
            <a:fillRect/>
          </a:stretch>
        </p:blipFill>
        <p:spPr>
          <a:xfrm>
            <a:off x="597025" y="1540225"/>
            <a:ext cx="2798300" cy="2430100"/>
          </a:xfrm>
          <a:prstGeom prst="rect">
            <a:avLst/>
          </a:prstGeom>
          <a:noFill/>
          <a:ln>
            <a:noFill/>
          </a:ln>
        </p:spPr>
      </p:pic>
      <p:pic>
        <p:nvPicPr>
          <p:cNvPr id="176" name="Google Shape;176;p28"/>
          <p:cNvPicPr preferRelativeResize="0"/>
          <p:nvPr/>
        </p:nvPicPr>
        <p:blipFill>
          <a:blip r:embed="rId4">
            <a:alphaModFix/>
          </a:blip>
          <a:stretch>
            <a:fillRect/>
          </a:stretch>
        </p:blipFill>
        <p:spPr>
          <a:xfrm>
            <a:off x="3870225" y="3570275"/>
            <a:ext cx="1781175" cy="400050"/>
          </a:xfrm>
          <a:prstGeom prst="rect">
            <a:avLst/>
          </a:prstGeom>
          <a:noFill/>
          <a:ln>
            <a:noFill/>
          </a:ln>
        </p:spPr>
      </p:pic>
      <p:pic>
        <p:nvPicPr>
          <p:cNvPr id="177" name="Google Shape;177;p28"/>
          <p:cNvPicPr preferRelativeResize="0"/>
          <p:nvPr/>
        </p:nvPicPr>
        <p:blipFill rotWithShape="1">
          <a:blip r:embed="rId5">
            <a:alphaModFix/>
          </a:blip>
          <a:srcRect t="2424" b="75675"/>
          <a:stretch/>
        </p:blipFill>
        <p:spPr>
          <a:xfrm>
            <a:off x="3870225" y="3026475"/>
            <a:ext cx="4938580" cy="634300"/>
          </a:xfrm>
          <a:prstGeom prst="rect">
            <a:avLst/>
          </a:prstGeom>
          <a:noFill/>
          <a:ln>
            <a:noFill/>
          </a:ln>
        </p:spPr>
      </p:pic>
      <p:pic>
        <p:nvPicPr>
          <p:cNvPr id="178" name="Google Shape;178;p28"/>
          <p:cNvPicPr preferRelativeResize="0"/>
          <p:nvPr/>
        </p:nvPicPr>
        <p:blipFill>
          <a:blip r:embed="rId6">
            <a:alphaModFix/>
          </a:blip>
          <a:stretch>
            <a:fillRect/>
          </a:stretch>
        </p:blipFill>
        <p:spPr>
          <a:xfrm>
            <a:off x="4992750" y="1827525"/>
            <a:ext cx="2228850" cy="723900"/>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9"/>
          <p:cNvSpPr txBox="1"/>
          <p:nvPr/>
        </p:nvSpPr>
        <p:spPr>
          <a:xfrm>
            <a:off x="2481525" y="808675"/>
            <a:ext cx="359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b="1">
                <a:solidFill>
                  <a:srgbClr val="333333"/>
                </a:solidFill>
                <a:highlight>
                  <a:srgbClr val="FFFFFF"/>
                </a:highlight>
              </a:rPr>
              <a:t>VISUALIZACIÓN DE  LA INFORMACIÓN </a:t>
            </a:r>
            <a:endParaRPr sz="1700" b="1"/>
          </a:p>
        </p:txBody>
      </p:sp>
      <p:sp>
        <p:nvSpPr>
          <p:cNvPr id="184" name="Google Shape;184;p29"/>
          <p:cNvSpPr txBox="1"/>
          <p:nvPr/>
        </p:nvSpPr>
        <p:spPr>
          <a:xfrm>
            <a:off x="1902150" y="316075"/>
            <a:ext cx="53397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s-419" sz="2000" b="1">
                <a:solidFill>
                  <a:srgbClr val="333333"/>
                </a:solidFill>
                <a:highlight>
                  <a:srgbClr val="FFFFFF"/>
                </a:highlight>
              </a:rPr>
              <a:t>Pulso político por provincias en Ecuador</a:t>
            </a:r>
            <a:endParaRPr sz="1900" b="1"/>
          </a:p>
        </p:txBody>
      </p:sp>
      <p:pic>
        <p:nvPicPr>
          <p:cNvPr id="185" name="Google Shape;185;p29"/>
          <p:cNvPicPr preferRelativeResize="0"/>
          <p:nvPr/>
        </p:nvPicPr>
        <p:blipFill>
          <a:blip r:embed="rId3">
            <a:alphaModFix/>
          </a:blip>
          <a:stretch>
            <a:fillRect/>
          </a:stretch>
        </p:blipFill>
        <p:spPr>
          <a:xfrm>
            <a:off x="1277575" y="1341075"/>
            <a:ext cx="7013283" cy="36298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0"/>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ct val="57894"/>
              <a:buFont typeface="Arial"/>
              <a:buNone/>
            </a:pPr>
            <a:r>
              <a:rPr lang="es-419"/>
              <a:t>3.-</a:t>
            </a:r>
            <a:r>
              <a:rPr lang="es-419" sz="1900" b="1">
                <a:latin typeface="Times New Roman"/>
                <a:ea typeface="Times New Roman"/>
                <a:cs typeface="Times New Roman"/>
                <a:sym typeface="Times New Roman"/>
              </a:rPr>
              <a:t> </a:t>
            </a:r>
            <a:r>
              <a:rPr lang="es-419" sz="1900" b="1">
                <a:solidFill>
                  <a:srgbClr val="333333"/>
                </a:solidFill>
                <a:highlight>
                  <a:srgbClr val="FFFFFF"/>
                </a:highlight>
                <a:latin typeface="Times New Roman"/>
                <a:ea typeface="Times New Roman"/>
                <a:cs typeface="Times New Roman"/>
                <a:sym typeface="Times New Roman"/>
              </a:rPr>
              <a:t>Juegos en línea por países.</a:t>
            </a:r>
            <a:endParaRPr sz="1900" b="1">
              <a:latin typeface="Times New Roman"/>
              <a:ea typeface="Times New Roman"/>
              <a:cs typeface="Times New Roman"/>
              <a:sym typeface="Times New Roman"/>
            </a:endParaRPr>
          </a:p>
        </p:txBody>
      </p:sp>
      <p:pic>
        <p:nvPicPr>
          <p:cNvPr id="191" name="Google Shape;191;p30"/>
          <p:cNvPicPr preferRelativeResize="0"/>
          <p:nvPr/>
        </p:nvPicPr>
        <p:blipFill>
          <a:blip r:embed="rId3">
            <a:alphaModFix/>
          </a:blip>
          <a:stretch>
            <a:fillRect/>
          </a:stretch>
        </p:blipFill>
        <p:spPr>
          <a:xfrm>
            <a:off x="833438" y="1143000"/>
            <a:ext cx="7477125" cy="2857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1"/>
          <p:cNvSpPr txBox="1"/>
          <p:nvPr/>
        </p:nvSpPr>
        <p:spPr>
          <a:xfrm>
            <a:off x="2697025" y="808675"/>
            <a:ext cx="264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b="1"/>
              <a:t>EXTRACCIÓN DE DATOS</a:t>
            </a:r>
            <a:endParaRPr b="1"/>
          </a:p>
        </p:txBody>
      </p:sp>
      <p:sp>
        <p:nvSpPr>
          <p:cNvPr id="197" name="Google Shape;197;p31"/>
          <p:cNvSpPr txBox="1"/>
          <p:nvPr/>
        </p:nvSpPr>
        <p:spPr>
          <a:xfrm>
            <a:off x="2337825" y="316075"/>
            <a:ext cx="52194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s-419" sz="2000" b="1">
                <a:solidFill>
                  <a:srgbClr val="333333"/>
                </a:solidFill>
                <a:highlight>
                  <a:srgbClr val="FFFFFF"/>
                </a:highlight>
              </a:rPr>
              <a:t>Juegos en línea por países </a:t>
            </a:r>
            <a:endParaRPr sz="1900" b="1"/>
          </a:p>
        </p:txBody>
      </p:sp>
      <p:pic>
        <p:nvPicPr>
          <p:cNvPr id="198" name="Google Shape;198;p31"/>
          <p:cNvPicPr preferRelativeResize="0"/>
          <p:nvPr/>
        </p:nvPicPr>
        <p:blipFill>
          <a:blip r:embed="rId3">
            <a:alphaModFix/>
          </a:blip>
          <a:stretch>
            <a:fillRect/>
          </a:stretch>
        </p:blipFill>
        <p:spPr>
          <a:xfrm>
            <a:off x="152400" y="1361275"/>
            <a:ext cx="8372675" cy="3629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976950" y="589050"/>
            <a:ext cx="4511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800" b="1"/>
              <a:t>DEFINICIÓN DEL CASO DE ESTUDIO</a:t>
            </a:r>
            <a:endParaRPr sz="1800" b="1"/>
          </a:p>
        </p:txBody>
      </p:sp>
      <p:sp>
        <p:nvSpPr>
          <p:cNvPr id="61" name="Google Shape;61;p14"/>
          <p:cNvSpPr txBox="1"/>
          <p:nvPr/>
        </p:nvSpPr>
        <p:spPr>
          <a:xfrm>
            <a:off x="660875" y="1350575"/>
            <a:ext cx="6249900" cy="2497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s-419" sz="1500">
                <a:solidFill>
                  <a:srgbClr val="333333"/>
                </a:solidFill>
                <a:highlight>
                  <a:srgbClr val="FFFFFF"/>
                </a:highlight>
              </a:rPr>
              <a:t>1.     Pulso político en 20 ciudades principales de Ecuador.</a:t>
            </a:r>
            <a:endParaRPr sz="1500">
              <a:solidFill>
                <a:srgbClr val="333333"/>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s-419" sz="1500">
                <a:solidFill>
                  <a:srgbClr val="333333"/>
                </a:solidFill>
                <a:highlight>
                  <a:srgbClr val="FFFFFF"/>
                </a:highlight>
              </a:rPr>
              <a:t>2.     Pulso político por provincias en Ecuador.</a:t>
            </a:r>
            <a:endParaRPr sz="1500">
              <a:solidFill>
                <a:srgbClr val="333333"/>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s-419" sz="1500">
                <a:solidFill>
                  <a:srgbClr val="333333"/>
                </a:solidFill>
                <a:highlight>
                  <a:srgbClr val="FFFFFF"/>
                </a:highlight>
              </a:rPr>
              <a:t>3.     Juegos en línea por países.</a:t>
            </a:r>
            <a:endParaRPr sz="1500">
              <a:solidFill>
                <a:srgbClr val="333333"/>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s-419" sz="1500">
                <a:solidFill>
                  <a:srgbClr val="333333"/>
                </a:solidFill>
                <a:highlight>
                  <a:srgbClr val="FFFFFF"/>
                </a:highlight>
              </a:rPr>
              <a:t>4.     Empleabilidad, trabajo, profesiones.</a:t>
            </a:r>
            <a:endParaRPr sz="1500">
              <a:solidFill>
                <a:srgbClr val="333333"/>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s-419" sz="1500">
                <a:solidFill>
                  <a:srgbClr val="333333"/>
                </a:solidFill>
                <a:highlight>
                  <a:srgbClr val="FFFFFF"/>
                </a:highlight>
              </a:rPr>
              <a:t>5.     Eventos o noticias mundiales.</a:t>
            </a:r>
            <a:endParaRPr sz="1500">
              <a:solidFill>
                <a:srgbClr val="333333"/>
              </a:solidFill>
              <a:highlight>
                <a:srgbClr val="FFFFFF"/>
              </a:highlight>
            </a:endParaRPr>
          </a:p>
          <a:p>
            <a:pPr marL="0" lvl="0" indent="0" algn="l" rtl="0">
              <a:spcBef>
                <a:spcPts val="1200"/>
              </a:spcBef>
              <a:spcAft>
                <a:spcPts val="0"/>
              </a:spcAft>
              <a:buNone/>
            </a:pPr>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2"/>
          <p:cNvSpPr txBox="1"/>
          <p:nvPr/>
        </p:nvSpPr>
        <p:spPr>
          <a:xfrm>
            <a:off x="2697025" y="808675"/>
            <a:ext cx="264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b="1"/>
              <a:t>ANÁLISIS DE INFORMACIÓN</a:t>
            </a:r>
            <a:endParaRPr b="1"/>
          </a:p>
        </p:txBody>
      </p:sp>
      <p:sp>
        <p:nvSpPr>
          <p:cNvPr id="204" name="Google Shape;204;p32"/>
          <p:cNvSpPr txBox="1"/>
          <p:nvPr/>
        </p:nvSpPr>
        <p:spPr>
          <a:xfrm>
            <a:off x="2337825" y="316075"/>
            <a:ext cx="52194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s-419" sz="2000" b="1">
                <a:solidFill>
                  <a:srgbClr val="333333"/>
                </a:solidFill>
                <a:highlight>
                  <a:srgbClr val="FFFFFF"/>
                </a:highlight>
              </a:rPr>
              <a:t>Juegos en línea por países </a:t>
            </a:r>
            <a:endParaRPr sz="1900" b="1"/>
          </a:p>
        </p:txBody>
      </p:sp>
      <p:sp>
        <p:nvSpPr>
          <p:cNvPr id="205" name="Google Shape;205;p32"/>
          <p:cNvSpPr txBox="1"/>
          <p:nvPr/>
        </p:nvSpPr>
        <p:spPr>
          <a:xfrm>
            <a:off x="985850" y="1457325"/>
            <a:ext cx="7297200" cy="2989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06" name="Google Shape;206;p32"/>
          <p:cNvSpPr txBox="1"/>
          <p:nvPr/>
        </p:nvSpPr>
        <p:spPr>
          <a:xfrm>
            <a:off x="867975" y="1275150"/>
            <a:ext cx="7297200" cy="3123000"/>
          </a:xfrm>
          <a:prstGeom prst="rect">
            <a:avLst/>
          </a:prstGeom>
          <a:noFill/>
          <a:ln>
            <a:noFill/>
          </a:ln>
        </p:spPr>
        <p:txBody>
          <a:bodyPr spcFirstLastPara="1" wrap="square" lIns="91425" tIns="91425" rIns="91425" bIns="91425" anchor="t" anchorCtr="0">
            <a:spAutoFit/>
          </a:bodyPr>
          <a:lstStyle/>
          <a:p>
            <a:pPr marL="457200" lvl="0" indent="-374650" algn="l" rtl="0">
              <a:lnSpc>
                <a:spcPct val="115000"/>
              </a:lnSpc>
              <a:spcBef>
                <a:spcPts val="0"/>
              </a:spcBef>
              <a:spcAft>
                <a:spcPts val="0"/>
              </a:spcAft>
              <a:buSzPts val="2300"/>
              <a:buChar char="●"/>
            </a:pPr>
            <a:r>
              <a:rPr lang="es-419" sz="2000">
                <a:solidFill>
                  <a:schemeClr val="dk1"/>
                </a:solidFill>
              </a:rPr>
              <a:t>Para el análisis de la información recolectada tanto en la plataforma de Linkedin, Keggle y del instituto de estadísticas y censos del Ecuador (INEC)</a:t>
            </a:r>
            <a:endParaRPr sz="2000">
              <a:solidFill>
                <a:schemeClr val="dk1"/>
              </a:solidFill>
            </a:endParaRPr>
          </a:p>
          <a:p>
            <a:pPr marL="457200" lvl="0" indent="-374650" algn="l" rtl="0">
              <a:lnSpc>
                <a:spcPct val="115000"/>
              </a:lnSpc>
              <a:spcBef>
                <a:spcPts val="0"/>
              </a:spcBef>
              <a:spcAft>
                <a:spcPts val="0"/>
              </a:spcAft>
              <a:buSzPts val="2300"/>
              <a:buChar char="●"/>
            </a:pPr>
            <a:r>
              <a:rPr lang="es-419" sz="2000">
                <a:solidFill>
                  <a:schemeClr val="dk1"/>
                </a:solidFill>
              </a:rPr>
              <a:t>Se utilizó la Herramienta de análisis de datos de Microsoft  Power BI.</a:t>
            </a:r>
            <a:endParaRPr sz="2000">
              <a:solidFill>
                <a:schemeClr val="dk1"/>
              </a:solidFill>
            </a:endParaRPr>
          </a:p>
          <a:p>
            <a:pPr marL="457200" lvl="0" indent="-355600" algn="l" rtl="0">
              <a:lnSpc>
                <a:spcPct val="115000"/>
              </a:lnSpc>
              <a:spcBef>
                <a:spcPts val="0"/>
              </a:spcBef>
              <a:spcAft>
                <a:spcPts val="0"/>
              </a:spcAft>
              <a:buClr>
                <a:schemeClr val="dk1"/>
              </a:buClr>
              <a:buSzPts val="2000"/>
              <a:buChar char="●"/>
            </a:pPr>
            <a:r>
              <a:rPr lang="es-419" sz="2000">
                <a:solidFill>
                  <a:schemeClr val="dk1"/>
                </a:solidFill>
              </a:rPr>
              <a:t>En los dashboard se visualiza  las ventas por regiones de los videojuegos más vendidos.</a:t>
            </a:r>
            <a:endParaRPr sz="2000">
              <a:solidFill>
                <a:schemeClr val="dk1"/>
              </a:solidFill>
            </a:endParaRPr>
          </a:p>
          <a:p>
            <a:pPr marL="457200" lvl="0" indent="-374650" algn="l" rtl="0">
              <a:lnSpc>
                <a:spcPct val="115000"/>
              </a:lnSpc>
              <a:spcBef>
                <a:spcPts val="0"/>
              </a:spcBef>
              <a:spcAft>
                <a:spcPts val="0"/>
              </a:spcAft>
              <a:buSzPts val="2300"/>
              <a:buChar char="●"/>
            </a:pPr>
            <a:r>
              <a:rPr lang="es-419" sz="2000">
                <a:solidFill>
                  <a:schemeClr val="dk1"/>
                </a:solidFill>
              </a:rPr>
              <a:t>A continuación se presenta los dashboard obtenidos.</a:t>
            </a:r>
            <a:endParaRPr sz="23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3"/>
          <p:cNvSpPr txBox="1"/>
          <p:nvPr/>
        </p:nvSpPr>
        <p:spPr>
          <a:xfrm>
            <a:off x="2481525" y="808675"/>
            <a:ext cx="359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b="1">
                <a:solidFill>
                  <a:srgbClr val="333333"/>
                </a:solidFill>
                <a:highlight>
                  <a:srgbClr val="FFFFFF"/>
                </a:highlight>
              </a:rPr>
              <a:t>VISUALIZACIÓN DE  LA INFORMACIÓN </a:t>
            </a:r>
            <a:endParaRPr sz="1700" b="1"/>
          </a:p>
        </p:txBody>
      </p:sp>
      <p:sp>
        <p:nvSpPr>
          <p:cNvPr id="212" name="Google Shape;212;p33"/>
          <p:cNvSpPr txBox="1"/>
          <p:nvPr/>
        </p:nvSpPr>
        <p:spPr>
          <a:xfrm>
            <a:off x="2337825" y="316075"/>
            <a:ext cx="52194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s-419" sz="2000" b="1">
                <a:solidFill>
                  <a:srgbClr val="333333"/>
                </a:solidFill>
                <a:highlight>
                  <a:srgbClr val="FFFFFF"/>
                </a:highlight>
              </a:rPr>
              <a:t>Juegos en línea por países </a:t>
            </a:r>
            <a:endParaRPr sz="1900" b="1"/>
          </a:p>
        </p:txBody>
      </p:sp>
      <p:pic>
        <p:nvPicPr>
          <p:cNvPr id="213" name="Google Shape;213;p33"/>
          <p:cNvPicPr preferRelativeResize="0"/>
          <p:nvPr/>
        </p:nvPicPr>
        <p:blipFill>
          <a:blip r:embed="rId3">
            <a:alphaModFix/>
          </a:blip>
          <a:stretch>
            <a:fillRect/>
          </a:stretch>
        </p:blipFill>
        <p:spPr>
          <a:xfrm>
            <a:off x="1343777" y="1208875"/>
            <a:ext cx="6757121" cy="38036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4"/>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ct val="39285"/>
              <a:buFont typeface="Arial"/>
              <a:buNone/>
            </a:pPr>
            <a:r>
              <a:rPr lang="es-419"/>
              <a:t>4.- </a:t>
            </a:r>
            <a:r>
              <a:rPr lang="es-419" sz="1988" b="1">
                <a:solidFill>
                  <a:srgbClr val="333333"/>
                </a:solidFill>
                <a:highlight>
                  <a:srgbClr val="FFFFFF"/>
                </a:highlight>
                <a:latin typeface="Times New Roman"/>
                <a:ea typeface="Times New Roman"/>
                <a:cs typeface="Times New Roman"/>
                <a:sym typeface="Times New Roman"/>
              </a:rPr>
              <a:t>Tema definido por el estudiante</a:t>
            </a:r>
            <a:endParaRPr/>
          </a:p>
        </p:txBody>
      </p:sp>
      <p:pic>
        <p:nvPicPr>
          <p:cNvPr id="219" name="Google Shape;219;p34"/>
          <p:cNvPicPr preferRelativeResize="0"/>
          <p:nvPr/>
        </p:nvPicPr>
        <p:blipFill>
          <a:blip r:embed="rId3">
            <a:alphaModFix/>
          </a:blip>
          <a:stretch>
            <a:fillRect/>
          </a:stretch>
        </p:blipFill>
        <p:spPr>
          <a:xfrm>
            <a:off x="933450" y="1204913"/>
            <a:ext cx="7277100" cy="2733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5"/>
          <p:cNvSpPr txBox="1"/>
          <p:nvPr/>
        </p:nvSpPr>
        <p:spPr>
          <a:xfrm>
            <a:off x="2697025" y="808675"/>
            <a:ext cx="264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b="1"/>
              <a:t>EXTRACCIÓN DE DATOS</a:t>
            </a:r>
            <a:endParaRPr b="1"/>
          </a:p>
        </p:txBody>
      </p:sp>
      <p:sp>
        <p:nvSpPr>
          <p:cNvPr id="225" name="Google Shape;225;p35"/>
          <p:cNvSpPr txBox="1"/>
          <p:nvPr/>
        </p:nvSpPr>
        <p:spPr>
          <a:xfrm>
            <a:off x="2898150" y="316075"/>
            <a:ext cx="20010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s-419" sz="2000" b="1">
                <a:solidFill>
                  <a:srgbClr val="333333"/>
                </a:solidFill>
                <a:highlight>
                  <a:srgbClr val="FFFFFF"/>
                </a:highlight>
              </a:rPr>
              <a:t>Empleabilidad</a:t>
            </a:r>
            <a:endParaRPr sz="1900" b="1"/>
          </a:p>
        </p:txBody>
      </p:sp>
      <p:pic>
        <p:nvPicPr>
          <p:cNvPr id="226" name="Google Shape;226;p35"/>
          <p:cNvPicPr preferRelativeResize="0"/>
          <p:nvPr/>
        </p:nvPicPr>
        <p:blipFill>
          <a:blip r:embed="rId3">
            <a:alphaModFix/>
          </a:blip>
          <a:stretch>
            <a:fillRect/>
          </a:stretch>
        </p:blipFill>
        <p:spPr>
          <a:xfrm>
            <a:off x="152400" y="1361275"/>
            <a:ext cx="8814336" cy="3629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6"/>
          <p:cNvSpPr txBox="1"/>
          <p:nvPr/>
        </p:nvSpPr>
        <p:spPr>
          <a:xfrm>
            <a:off x="2697025" y="808675"/>
            <a:ext cx="264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b="1"/>
              <a:t>ANÁLISIS DE INFORMACIÓN</a:t>
            </a:r>
            <a:endParaRPr b="1"/>
          </a:p>
        </p:txBody>
      </p:sp>
      <p:sp>
        <p:nvSpPr>
          <p:cNvPr id="232" name="Google Shape;232;p36"/>
          <p:cNvSpPr txBox="1"/>
          <p:nvPr/>
        </p:nvSpPr>
        <p:spPr>
          <a:xfrm>
            <a:off x="2898150" y="316075"/>
            <a:ext cx="20010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s-419" sz="2000" b="1">
                <a:solidFill>
                  <a:srgbClr val="333333"/>
                </a:solidFill>
                <a:highlight>
                  <a:srgbClr val="FFFFFF"/>
                </a:highlight>
              </a:rPr>
              <a:t>Empleabilidad</a:t>
            </a:r>
            <a:endParaRPr sz="1900" b="1"/>
          </a:p>
        </p:txBody>
      </p:sp>
      <p:sp>
        <p:nvSpPr>
          <p:cNvPr id="233" name="Google Shape;233;p36"/>
          <p:cNvSpPr txBox="1"/>
          <p:nvPr/>
        </p:nvSpPr>
        <p:spPr>
          <a:xfrm>
            <a:off x="525075" y="1221575"/>
            <a:ext cx="7972500" cy="3070800"/>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0"/>
              </a:spcBef>
              <a:spcAft>
                <a:spcPts val="0"/>
              </a:spcAft>
              <a:buSzPts val="1500"/>
              <a:buChar char="●"/>
            </a:pPr>
            <a:r>
              <a:rPr lang="es-419" sz="1500">
                <a:solidFill>
                  <a:schemeClr val="dk1"/>
                </a:solidFill>
              </a:rPr>
              <a:t>Para la extracción de datos de la plataforma Linkedin se utilizó un script en python ejecutado el notebook de Jupyter para recolectar información de ofertas de trabajos en la plataforma, dentro de grupos, opcion empleos en el que seleccionamos los parámetros de empresa que oferta el empleo, el lugar, la descripción del trabajo a realizar y el nombre de la oferta; a qui hay que mencionar que se tomaron solo estos parámetro para que se pueda mezclar con otras fuentes que fueron consultadas también, como Computrabajo y  indeed España y US. Con el objetivo de poder mostrar información contrastada y relevante para quien busca trabajo</a:t>
            </a:r>
            <a:endParaRPr sz="1500">
              <a:solidFill>
                <a:schemeClr val="dk1"/>
              </a:solidFill>
            </a:endParaRPr>
          </a:p>
          <a:p>
            <a:pPr marL="457200" lvl="0" indent="-323850" algn="l" rtl="0">
              <a:lnSpc>
                <a:spcPct val="115000"/>
              </a:lnSpc>
              <a:spcBef>
                <a:spcPts val="0"/>
              </a:spcBef>
              <a:spcAft>
                <a:spcPts val="0"/>
              </a:spcAft>
              <a:buClr>
                <a:schemeClr val="dk1"/>
              </a:buClr>
              <a:buSzPts val="1500"/>
              <a:buChar char="●"/>
            </a:pPr>
            <a:r>
              <a:rPr lang="es-419" sz="1500">
                <a:solidFill>
                  <a:schemeClr val="dk1"/>
                </a:solidFill>
              </a:rPr>
              <a:t>En los dashboard se visualiza  ejemplos de como podemos automatizar y filtrar las búsquedas de trabajo y  presentarlo de una forma atractiva.</a:t>
            </a:r>
            <a:endParaRPr sz="1500">
              <a:solidFill>
                <a:schemeClr val="dk1"/>
              </a:solidFill>
            </a:endParaRPr>
          </a:p>
          <a:p>
            <a:pPr marL="457200" lvl="0" indent="-323850" algn="l" rtl="0">
              <a:lnSpc>
                <a:spcPct val="115000"/>
              </a:lnSpc>
              <a:spcBef>
                <a:spcPts val="0"/>
              </a:spcBef>
              <a:spcAft>
                <a:spcPts val="0"/>
              </a:spcAft>
              <a:buClr>
                <a:schemeClr val="dk1"/>
              </a:buClr>
              <a:buSzPts val="1500"/>
              <a:buChar char="●"/>
            </a:pPr>
            <a:r>
              <a:rPr lang="es-419" sz="1500">
                <a:solidFill>
                  <a:schemeClr val="dk1"/>
                </a:solidFill>
              </a:rPr>
              <a:t>A continuación se presenta los dashboard obtenidos.</a:t>
            </a:r>
            <a:endParaRPr sz="15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7"/>
          <p:cNvSpPr txBox="1"/>
          <p:nvPr/>
        </p:nvSpPr>
        <p:spPr>
          <a:xfrm>
            <a:off x="2481525" y="808675"/>
            <a:ext cx="359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b="1">
                <a:solidFill>
                  <a:srgbClr val="333333"/>
                </a:solidFill>
                <a:highlight>
                  <a:srgbClr val="FFFFFF"/>
                </a:highlight>
              </a:rPr>
              <a:t>VISUALIZACIÓN DE  LA INFORMACIÓN </a:t>
            </a:r>
            <a:endParaRPr sz="1700" b="1"/>
          </a:p>
        </p:txBody>
      </p:sp>
      <p:sp>
        <p:nvSpPr>
          <p:cNvPr id="239" name="Google Shape;239;p37"/>
          <p:cNvSpPr txBox="1"/>
          <p:nvPr/>
        </p:nvSpPr>
        <p:spPr>
          <a:xfrm>
            <a:off x="2898150" y="316075"/>
            <a:ext cx="20010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s-419" sz="2000" b="1">
                <a:solidFill>
                  <a:srgbClr val="333333"/>
                </a:solidFill>
                <a:highlight>
                  <a:srgbClr val="FFFFFF"/>
                </a:highlight>
              </a:rPr>
              <a:t>Empleabilidad</a:t>
            </a:r>
            <a:endParaRPr sz="1900" b="1"/>
          </a:p>
        </p:txBody>
      </p:sp>
      <p:pic>
        <p:nvPicPr>
          <p:cNvPr id="240" name="Google Shape;240;p37"/>
          <p:cNvPicPr preferRelativeResize="0"/>
          <p:nvPr/>
        </p:nvPicPr>
        <p:blipFill>
          <a:blip r:embed="rId3">
            <a:alphaModFix/>
          </a:blip>
          <a:stretch>
            <a:fillRect/>
          </a:stretch>
        </p:blipFill>
        <p:spPr>
          <a:xfrm>
            <a:off x="1085225" y="1297000"/>
            <a:ext cx="6973557" cy="36298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8"/>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419"/>
              <a:t>Potenciales Empleos en Quito-Madrid-Los Angeles</a:t>
            </a:r>
            <a:endParaRPr/>
          </a:p>
        </p:txBody>
      </p:sp>
      <p:sp>
        <p:nvSpPr>
          <p:cNvPr id="246" name="Google Shape;246;p38"/>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47" name="Google Shape;247;p38"/>
          <p:cNvPicPr preferRelativeResize="0"/>
          <p:nvPr/>
        </p:nvPicPr>
        <p:blipFill>
          <a:blip r:embed="rId3">
            <a:alphaModFix/>
          </a:blip>
          <a:stretch>
            <a:fillRect/>
          </a:stretch>
        </p:blipFill>
        <p:spPr>
          <a:xfrm>
            <a:off x="14765" y="0"/>
            <a:ext cx="9114470"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9"/>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253" name="Google Shape;253;p39"/>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54" name="Google Shape;254;p39"/>
          <p:cNvPicPr preferRelativeResize="0"/>
          <p:nvPr/>
        </p:nvPicPr>
        <p:blipFill>
          <a:blip r:embed="rId3">
            <a:alphaModFix/>
          </a:blip>
          <a:stretch>
            <a:fillRect/>
          </a:stretch>
        </p:blipFill>
        <p:spPr>
          <a:xfrm>
            <a:off x="1203325" y="0"/>
            <a:ext cx="6737350"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0"/>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ct val="39285"/>
              <a:buFont typeface="Arial"/>
              <a:buNone/>
            </a:pPr>
            <a:r>
              <a:rPr lang="es-419"/>
              <a:t>5.- </a:t>
            </a:r>
            <a:r>
              <a:rPr lang="es-419" sz="1988" b="1">
                <a:solidFill>
                  <a:srgbClr val="333333"/>
                </a:solidFill>
                <a:highlight>
                  <a:srgbClr val="FFFFFF"/>
                </a:highlight>
                <a:latin typeface="Times New Roman"/>
                <a:ea typeface="Times New Roman"/>
                <a:cs typeface="Times New Roman"/>
                <a:sym typeface="Times New Roman"/>
              </a:rPr>
              <a:t>Noticias mundiales</a:t>
            </a:r>
            <a:endParaRPr/>
          </a:p>
        </p:txBody>
      </p:sp>
      <p:pic>
        <p:nvPicPr>
          <p:cNvPr id="260" name="Google Shape;260;p40"/>
          <p:cNvPicPr preferRelativeResize="0"/>
          <p:nvPr/>
        </p:nvPicPr>
        <p:blipFill>
          <a:blip r:embed="rId3">
            <a:alphaModFix/>
          </a:blip>
          <a:stretch>
            <a:fillRect/>
          </a:stretch>
        </p:blipFill>
        <p:spPr>
          <a:xfrm>
            <a:off x="152400" y="1170125"/>
            <a:ext cx="8839202" cy="289720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1"/>
          <p:cNvSpPr txBox="1"/>
          <p:nvPr/>
        </p:nvSpPr>
        <p:spPr>
          <a:xfrm>
            <a:off x="2697025" y="808675"/>
            <a:ext cx="264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b="1"/>
              <a:t>EXTRACCIÓN DE DATOS</a:t>
            </a:r>
            <a:endParaRPr b="1"/>
          </a:p>
        </p:txBody>
      </p:sp>
      <p:sp>
        <p:nvSpPr>
          <p:cNvPr id="266" name="Google Shape;266;p41"/>
          <p:cNvSpPr txBox="1"/>
          <p:nvPr/>
        </p:nvSpPr>
        <p:spPr>
          <a:xfrm>
            <a:off x="1748725" y="316075"/>
            <a:ext cx="45441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s-419" sz="2000" b="1">
                <a:solidFill>
                  <a:srgbClr val="333333"/>
                </a:solidFill>
                <a:highlight>
                  <a:srgbClr val="FFFFFF"/>
                </a:highlight>
              </a:rPr>
              <a:t>Eventos o noticias mundiales</a:t>
            </a:r>
            <a:endParaRPr sz="1900" b="1"/>
          </a:p>
        </p:txBody>
      </p:sp>
      <p:pic>
        <p:nvPicPr>
          <p:cNvPr id="267" name="Google Shape;267;p41"/>
          <p:cNvPicPr preferRelativeResize="0"/>
          <p:nvPr/>
        </p:nvPicPr>
        <p:blipFill>
          <a:blip r:embed="rId3">
            <a:alphaModFix/>
          </a:blip>
          <a:stretch>
            <a:fillRect/>
          </a:stretch>
        </p:blipFill>
        <p:spPr>
          <a:xfrm>
            <a:off x="152400" y="1361275"/>
            <a:ext cx="1596326" cy="779450"/>
          </a:xfrm>
          <a:prstGeom prst="rect">
            <a:avLst/>
          </a:prstGeom>
          <a:noFill/>
          <a:ln>
            <a:noFill/>
          </a:ln>
        </p:spPr>
      </p:pic>
      <p:pic>
        <p:nvPicPr>
          <p:cNvPr id="268" name="Google Shape;268;p41"/>
          <p:cNvPicPr preferRelativeResize="0"/>
          <p:nvPr/>
        </p:nvPicPr>
        <p:blipFill>
          <a:blip r:embed="rId4">
            <a:alphaModFix/>
          </a:blip>
          <a:stretch>
            <a:fillRect/>
          </a:stretch>
        </p:blipFill>
        <p:spPr>
          <a:xfrm>
            <a:off x="191413" y="2410100"/>
            <a:ext cx="1518300" cy="1038049"/>
          </a:xfrm>
          <a:prstGeom prst="rect">
            <a:avLst/>
          </a:prstGeom>
          <a:noFill/>
          <a:ln>
            <a:noFill/>
          </a:ln>
        </p:spPr>
      </p:pic>
      <p:pic>
        <p:nvPicPr>
          <p:cNvPr id="269" name="Google Shape;269;p41"/>
          <p:cNvPicPr preferRelativeResize="0"/>
          <p:nvPr/>
        </p:nvPicPr>
        <p:blipFill>
          <a:blip r:embed="rId5">
            <a:alphaModFix/>
          </a:blip>
          <a:stretch>
            <a:fillRect/>
          </a:stretch>
        </p:blipFill>
        <p:spPr>
          <a:xfrm>
            <a:off x="119598" y="3591825"/>
            <a:ext cx="1460799" cy="1217700"/>
          </a:xfrm>
          <a:prstGeom prst="rect">
            <a:avLst/>
          </a:prstGeom>
          <a:noFill/>
          <a:ln>
            <a:noFill/>
          </a:ln>
        </p:spPr>
      </p:pic>
      <p:pic>
        <p:nvPicPr>
          <p:cNvPr id="270" name="Google Shape;270;p41"/>
          <p:cNvPicPr preferRelativeResize="0"/>
          <p:nvPr/>
        </p:nvPicPr>
        <p:blipFill>
          <a:blip r:embed="rId6">
            <a:alphaModFix/>
          </a:blip>
          <a:stretch>
            <a:fillRect/>
          </a:stretch>
        </p:blipFill>
        <p:spPr>
          <a:xfrm>
            <a:off x="1871651" y="1361263"/>
            <a:ext cx="5400675" cy="333375"/>
          </a:xfrm>
          <a:prstGeom prst="rect">
            <a:avLst/>
          </a:prstGeom>
          <a:noFill/>
          <a:ln>
            <a:noFill/>
          </a:ln>
        </p:spPr>
      </p:pic>
      <p:pic>
        <p:nvPicPr>
          <p:cNvPr id="271" name="Google Shape;271;p41"/>
          <p:cNvPicPr preferRelativeResize="0"/>
          <p:nvPr/>
        </p:nvPicPr>
        <p:blipFill>
          <a:blip r:embed="rId7">
            <a:alphaModFix/>
          </a:blip>
          <a:stretch>
            <a:fillRect/>
          </a:stretch>
        </p:blipFill>
        <p:spPr>
          <a:xfrm>
            <a:off x="1901126" y="1847038"/>
            <a:ext cx="5400675" cy="276225"/>
          </a:xfrm>
          <a:prstGeom prst="rect">
            <a:avLst/>
          </a:prstGeom>
          <a:noFill/>
          <a:ln>
            <a:noFill/>
          </a:ln>
        </p:spPr>
      </p:pic>
      <p:sp>
        <p:nvSpPr>
          <p:cNvPr id="272" name="Google Shape;272;p41"/>
          <p:cNvSpPr txBox="1"/>
          <p:nvPr/>
        </p:nvSpPr>
        <p:spPr>
          <a:xfrm>
            <a:off x="1871650" y="2442450"/>
            <a:ext cx="5400600" cy="10467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419"/>
              <a:t>Para la extraccion de datos de instagram se uso seobots.io que me permite extraer datos desde la url de la cuenta que deseamos buscar, en este caso tome como referencia a foxnews,noticias caracol, bbc mundo.</a:t>
            </a:r>
            <a:endParaRPr/>
          </a:p>
        </p:txBody>
      </p:sp>
      <p:sp>
        <p:nvSpPr>
          <p:cNvPr id="273" name="Google Shape;273;p41"/>
          <p:cNvSpPr txBox="1"/>
          <p:nvPr/>
        </p:nvSpPr>
        <p:spPr>
          <a:xfrm>
            <a:off x="1901163" y="3762825"/>
            <a:ext cx="5400600" cy="831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419"/>
              <a:t>Para la extracción de datos de Youtube se usó octoparse que me permite extraer datos desde la url de la cuenta que deseamos buscar, en este caso se tomó como referencia al canal CNN.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p:nvPr/>
        </p:nvSpPr>
        <p:spPr>
          <a:xfrm>
            <a:off x="689625" y="531575"/>
            <a:ext cx="4827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800" b="1"/>
              <a:t>OBJETIVO GENERAL</a:t>
            </a:r>
            <a:endParaRPr sz="1800" b="1"/>
          </a:p>
        </p:txBody>
      </p:sp>
      <p:sp>
        <p:nvSpPr>
          <p:cNvPr id="67" name="Google Shape;67;p15"/>
          <p:cNvSpPr txBox="1"/>
          <p:nvPr/>
        </p:nvSpPr>
        <p:spPr>
          <a:xfrm>
            <a:off x="531600" y="1293050"/>
            <a:ext cx="6795900" cy="11082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Clr>
                <a:schemeClr val="dk1"/>
              </a:buClr>
              <a:buSzPts val="1100"/>
              <a:buFont typeface="Arial"/>
              <a:buNone/>
            </a:pPr>
            <a:r>
              <a:rPr lang="es-419" sz="1500">
                <a:solidFill>
                  <a:schemeClr val="dk1"/>
                </a:solidFill>
              </a:rPr>
              <a:t>Recopilar datos de distintas fuentes como facebook, twitter, instagram, kaggle entre otros utilizando las herramientas vistas en clases para realizar visualizaciones dependiendo de cada caso de estudio. </a:t>
            </a:r>
            <a:endParaRPr sz="180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2"/>
          <p:cNvSpPr txBox="1"/>
          <p:nvPr/>
        </p:nvSpPr>
        <p:spPr>
          <a:xfrm>
            <a:off x="2697025" y="808675"/>
            <a:ext cx="264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b="1"/>
              <a:t>ANÁLISIS DE INFORMACIÓN</a:t>
            </a:r>
            <a:endParaRPr b="1"/>
          </a:p>
        </p:txBody>
      </p:sp>
      <p:sp>
        <p:nvSpPr>
          <p:cNvPr id="279" name="Google Shape;279;p42"/>
          <p:cNvSpPr txBox="1"/>
          <p:nvPr/>
        </p:nvSpPr>
        <p:spPr>
          <a:xfrm>
            <a:off x="1863675" y="316075"/>
            <a:ext cx="45441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s-419" sz="2000" b="1">
                <a:solidFill>
                  <a:srgbClr val="333333"/>
                </a:solidFill>
                <a:highlight>
                  <a:srgbClr val="FFFFFF"/>
                </a:highlight>
              </a:rPr>
              <a:t>Eventos o noticias mundiales</a:t>
            </a:r>
            <a:endParaRPr sz="1900" b="1"/>
          </a:p>
        </p:txBody>
      </p:sp>
      <p:pic>
        <p:nvPicPr>
          <p:cNvPr id="280" name="Google Shape;280;p42"/>
          <p:cNvPicPr preferRelativeResize="0"/>
          <p:nvPr/>
        </p:nvPicPr>
        <p:blipFill>
          <a:blip r:embed="rId3">
            <a:alphaModFix/>
          </a:blip>
          <a:stretch>
            <a:fillRect/>
          </a:stretch>
        </p:blipFill>
        <p:spPr>
          <a:xfrm>
            <a:off x="86200" y="1588100"/>
            <a:ext cx="1841282" cy="983649"/>
          </a:xfrm>
          <a:prstGeom prst="rect">
            <a:avLst/>
          </a:prstGeom>
          <a:noFill/>
          <a:ln>
            <a:noFill/>
          </a:ln>
        </p:spPr>
      </p:pic>
      <p:sp>
        <p:nvSpPr>
          <p:cNvPr id="281" name="Google Shape;281;p42"/>
          <p:cNvSpPr txBox="1"/>
          <p:nvPr/>
        </p:nvSpPr>
        <p:spPr>
          <a:xfrm>
            <a:off x="2183813" y="1341175"/>
            <a:ext cx="27873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a:t>Para poder realizar un análisis claro y obtener unas visualizaciones adecuadas, procedimos a ocupar rapidminer para realizar la limpieza de datos.</a:t>
            </a:r>
            <a:endParaRPr/>
          </a:p>
        </p:txBody>
      </p:sp>
      <p:sp>
        <p:nvSpPr>
          <p:cNvPr id="282" name="Google Shape;282;p42"/>
          <p:cNvSpPr txBox="1"/>
          <p:nvPr/>
        </p:nvSpPr>
        <p:spPr>
          <a:xfrm>
            <a:off x="1710688" y="2874588"/>
            <a:ext cx="31554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a:t>Posterior a esto los datos recopilados los pasamos a una base de datos en mysql llamada nbc, tabla nbcnews y con un jdbc y un archivo de configuración pasamos con logstash los datos a elasticsearch para realizar nuestras visualizaciones en kibana. </a:t>
            </a:r>
            <a:endParaRPr/>
          </a:p>
        </p:txBody>
      </p:sp>
      <p:pic>
        <p:nvPicPr>
          <p:cNvPr id="283" name="Google Shape;283;p42"/>
          <p:cNvPicPr preferRelativeResize="0"/>
          <p:nvPr/>
        </p:nvPicPr>
        <p:blipFill>
          <a:blip r:embed="rId4">
            <a:alphaModFix/>
          </a:blip>
          <a:stretch>
            <a:fillRect/>
          </a:stretch>
        </p:blipFill>
        <p:spPr>
          <a:xfrm>
            <a:off x="149442" y="2916575"/>
            <a:ext cx="1456200" cy="691700"/>
          </a:xfrm>
          <a:prstGeom prst="rect">
            <a:avLst/>
          </a:prstGeom>
          <a:noFill/>
          <a:ln>
            <a:noFill/>
          </a:ln>
        </p:spPr>
      </p:pic>
      <p:pic>
        <p:nvPicPr>
          <p:cNvPr id="284" name="Google Shape;284;p42"/>
          <p:cNvPicPr preferRelativeResize="0"/>
          <p:nvPr/>
        </p:nvPicPr>
        <p:blipFill>
          <a:blip r:embed="rId5">
            <a:alphaModFix/>
          </a:blip>
          <a:stretch>
            <a:fillRect/>
          </a:stretch>
        </p:blipFill>
        <p:spPr>
          <a:xfrm>
            <a:off x="5227452" y="1094250"/>
            <a:ext cx="3722575" cy="1477500"/>
          </a:xfrm>
          <a:prstGeom prst="rect">
            <a:avLst/>
          </a:prstGeom>
          <a:noFill/>
          <a:ln>
            <a:noFill/>
          </a:ln>
        </p:spPr>
      </p:pic>
      <p:pic>
        <p:nvPicPr>
          <p:cNvPr id="285" name="Google Shape;285;p42"/>
          <p:cNvPicPr preferRelativeResize="0"/>
          <p:nvPr/>
        </p:nvPicPr>
        <p:blipFill>
          <a:blip r:embed="rId6">
            <a:alphaModFix/>
          </a:blip>
          <a:stretch>
            <a:fillRect/>
          </a:stretch>
        </p:blipFill>
        <p:spPr>
          <a:xfrm>
            <a:off x="4971126" y="3140800"/>
            <a:ext cx="3872175" cy="13761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p:nvPr/>
        </p:nvSpPr>
        <p:spPr>
          <a:xfrm>
            <a:off x="2481525" y="808675"/>
            <a:ext cx="359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b="1">
                <a:solidFill>
                  <a:srgbClr val="333333"/>
                </a:solidFill>
                <a:highlight>
                  <a:srgbClr val="FFFFFF"/>
                </a:highlight>
              </a:rPr>
              <a:t>VISUALIZACIÓN DE  LA INFORMACIÓN </a:t>
            </a:r>
            <a:endParaRPr sz="1700" b="1"/>
          </a:p>
        </p:txBody>
      </p:sp>
      <p:sp>
        <p:nvSpPr>
          <p:cNvPr id="291" name="Google Shape;291;p43"/>
          <p:cNvSpPr txBox="1"/>
          <p:nvPr/>
        </p:nvSpPr>
        <p:spPr>
          <a:xfrm>
            <a:off x="2079200" y="316075"/>
            <a:ext cx="45441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s-419" sz="2000" b="1">
                <a:solidFill>
                  <a:srgbClr val="333333"/>
                </a:solidFill>
                <a:highlight>
                  <a:srgbClr val="FFFFFF"/>
                </a:highlight>
              </a:rPr>
              <a:t>Eventos o noticias mundiales</a:t>
            </a:r>
            <a:endParaRPr sz="1900" b="1"/>
          </a:p>
        </p:txBody>
      </p:sp>
      <p:sp>
        <p:nvSpPr>
          <p:cNvPr id="293" name="Google Shape;293;p43"/>
          <p:cNvSpPr txBox="1"/>
          <p:nvPr/>
        </p:nvSpPr>
        <p:spPr>
          <a:xfrm>
            <a:off x="1001741" y="4097765"/>
            <a:ext cx="3117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dirty="0"/>
              <a:t>Tendencias de </a:t>
            </a:r>
            <a:r>
              <a:rPr lang="es-419" dirty="0" err="1"/>
              <a:t>tiktok</a:t>
            </a:r>
            <a:r>
              <a:rPr lang="es-419" dirty="0"/>
              <a:t> transmitido por </a:t>
            </a:r>
            <a:r>
              <a:rPr lang="es-419" dirty="0" err="1"/>
              <a:t>nbcnews</a:t>
            </a:r>
            <a:r>
              <a:rPr lang="es-419" dirty="0"/>
              <a:t>.</a:t>
            </a:r>
            <a:endParaRPr dirty="0"/>
          </a:p>
        </p:txBody>
      </p:sp>
      <p:sp>
        <p:nvSpPr>
          <p:cNvPr id="294" name="Google Shape;294;p43"/>
          <p:cNvSpPr txBox="1"/>
          <p:nvPr/>
        </p:nvSpPr>
        <p:spPr>
          <a:xfrm>
            <a:off x="6005550" y="1551675"/>
            <a:ext cx="29022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dirty="0"/>
              <a:t>Los datos obtenidos nos dan como resultado los videos que mas se han reproducido a través de </a:t>
            </a:r>
            <a:r>
              <a:rPr lang="es-419" dirty="0" err="1"/>
              <a:t>tiktok</a:t>
            </a:r>
            <a:r>
              <a:rPr lang="es-419" dirty="0"/>
              <a:t> de la cuenta </a:t>
            </a:r>
            <a:r>
              <a:rPr lang="es-419" dirty="0" err="1"/>
              <a:t>nbcnews</a:t>
            </a:r>
            <a:r>
              <a:rPr lang="es-419" dirty="0"/>
              <a:t>.</a:t>
            </a:r>
            <a:endParaRPr dirty="0"/>
          </a:p>
        </p:txBody>
      </p:sp>
      <p:pic>
        <p:nvPicPr>
          <p:cNvPr id="2" name="Imagen 1"/>
          <p:cNvPicPr>
            <a:picLocks noChangeAspect="1"/>
          </p:cNvPicPr>
          <p:nvPr/>
        </p:nvPicPr>
        <p:blipFill>
          <a:blip r:embed="rId3"/>
          <a:stretch>
            <a:fillRect/>
          </a:stretch>
        </p:blipFill>
        <p:spPr>
          <a:xfrm>
            <a:off x="505336" y="1393964"/>
            <a:ext cx="5396305" cy="2703801"/>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4"/>
          <p:cNvSpPr txBox="1"/>
          <p:nvPr/>
        </p:nvSpPr>
        <p:spPr>
          <a:xfrm>
            <a:off x="2079200" y="316075"/>
            <a:ext cx="45441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s-419" sz="2000" b="1">
                <a:solidFill>
                  <a:srgbClr val="333333"/>
                </a:solidFill>
                <a:highlight>
                  <a:srgbClr val="FFFFFF"/>
                </a:highlight>
              </a:rPr>
              <a:t>Eventos o noticias mundiales</a:t>
            </a:r>
            <a:endParaRPr sz="1900" b="1"/>
          </a:p>
        </p:txBody>
      </p:sp>
      <p:sp>
        <p:nvSpPr>
          <p:cNvPr id="300" name="Google Shape;300;p44"/>
          <p:cNvSpPr txBox="1"/>
          <p:nvPr/>
        </p:nvSpPr>
        <p:spPr>
          <a:xfrm>
            <a:off x="2481525" y="808675"/>
            <a:ext cx="359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b="1">
                <a:solidFill>
                  <a:srgbClr val="333333"/>
                </a:solidFill>
                <a:highlight>
                  <a:srgbClr val="FFFFFF"/>
                </a:highlight>
              </a:rPr>
              <a:t>VISUALIZACIÓN DE  LA INFORMACIÓN </a:t>
            </a:r>
            <a:endParaRPr sz="1700" b="1"/>
          </a:p>
        </p:txBody>
      </p:sp>
      <p:sp>
        <p:nvSpPr>
          <p:cNvPr id="301" name="Google Shape;301;p44"/>
          <p:cNvSpPr txBox="1"/>
          <p:nvPr/>
        </p:nvSpPr>
        <p:spPr>
          <a:xfrm>
            <a:off x="1149375" y="4224000"/>
            <a:ext cx="428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a:t>Canales más seguidos en instagram</a:t>
            </a:r>
            <a:endParaRPr/>
          </a:p>
        </p:txBody>
      </p:sp>
      <p:sp>
        <p:nvSpPr>
          <p:cNvPr id="302" name="Google Shape;302;p44"/>
          <p:cNvSpPr txBox="1"/>
          <p:nvPr/>
        </p:nvSpPr>
        <p:spPr>
          <a:xfrm>
            <a:off x="5617625" y="1623500"/>
            <a:ext cx="30315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a:t>Los datos obtenidos nos muestran que en instagram los canales con más seguidores son: ufcenews, noticias caracol</a:t>
            </a:r>
            <a:endParaRPr/>
          </a:p>
        </p:txBody>
      </p:sp>
      <p:pic>
        <p:nvPicPr>
          <p:cNvPr id="303" name="Google Shape;303;p44"/>
          <p:cNvPicPr preferRelativeResize="0"/>
          <p:nvPr/>
        </p:nvPicPr>
        <p:blipFill>
          <a:blip r:embed="rId3">
            <a:alphaModFix/>
          </a:blip>
          <a:stretch>
            <a:fillRect/>
          </a:stretch>
        </p:blipFill>
        <p:spPr>
          <a:xfrm>
            <a:off x="152400" y="1361275"/>
            <a:ext cx="5312825" cy="2080405"/>
          </a:xfrm>
          <a:prstGeom prst="rect">
            <a:avLst/>
          </a:prstGeom>
          <a:noFill/>
          <a:ln>
            <a:noFill/>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5"/>
          <p:cNvSpPr txBox="1"/>
          <p:nvPr/>
        </p:nvSpPr>
        <p:spPr>
          <a:xfrm>
            <a:off x="2079200" y="316075"/>
            <a:ext cx="45441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s-419" sz="2000" b="1">
                <a:solidFill>
                  <a:srgbClr val="333333"/>
                </a:solidFill>
                <a:highlight>
                  <a:srgbClr val="FFFFFF"/>
                </a:highlight>
              </a:rPr>
              <a:t>Eventos o noticias mundiales</a:t>
            </a:r>
            <a:endParaRPr sz="1900" b="1"/>
          </a:p>
        </p:txBody>
      </p:sp>
      <p:sp>
        <p:nvSpPr>
          <p:cNvPr id="309" name="Google Shape;309;p45"/>
          <p:cNvSpPr txBox="1"/>
          <p:nvPr/>
        </p:nvSpPr>
        <p:spPr>
          <a:xfrm>
            <a:off x="2481525" y="808675"/>
            <a:ext cx="359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b="1">
                <a:solidFill>
                  <a:srgbClr val="333333"/>
                </a:solidFill>
                <a:highlight>
                  <a:srgbClr val="FFFFFF"/>
                </a:highlight>
              </a:rPr>
              <a:t>VISUALIZACIÓN DE  LA INFORMACIÓN </a:t>
            </a:r>
            <a:endParaRPr sz="1700" b="1"/>
          </a:p>
        </p:txBody>
      </p:sp>
      <p:sp>
        <p:nvSpPr>
          <p:cNvPr id="310" name="Google Shape;310;p45"/>
          <p:cNvSpPr txBox="1"/>
          <p:nvPr/>
        </p:nvSpPr>
        <p:spPr>
          <a:xfrm>
            <a:off x="6005550" y="1551675"/>
            <a:ext cx="2902200" cy="831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419"/>
              <a:t>Los datos obtenidos nos dan como resultado los videos que más vistas tuvieron.</a:t>
            </a:r>
            <a:endParaRPr/>
          </a:p>
        </p:txBody>
      </p:sp>
      <p:pic>
        <p:nvPicPr>
          <p:cNvPr id="311" name="Google Shape;311;p45"/>
          <p:cNvPicPr preferRelativeResize="0"/>
          <p:nvPr/>
        </p:nvPicPr>
        <p:blipFill>
          <a:blip r:embed="rId3">
            <a:alphaModFix/>
          </a:blip>
          <a:stretch>
            <a:fillRect/>
          </a:stretch>
        </p:blipFill>
        <p:spPr>
          <a:xfrm>
            <a:off x="373400" y="1319825"/>
            <a:ext cx="4950925" cy="2437350"/>
          </a:xfrm>
          <a:prstGeom prst="rect">
            <a:avLst/>
          </a:prstGeom>
          <a:noFill/>
          <a:ln>
            <a:noFill/>
          </a:ln>
        </p:spPr>
      </p:pic>
      <p:sp>
        <p:nvSpPr>
          <p:cNvPr id="312" name="Google Shape;312;p45"/>
          <p:cNvSpPr txBox="1"/>
          <p:nvPr/>
        </p:nvSpPr>
        <p:spPr>
          <a:xfrm>
            <a:off x="991350" y="3965100"/>
            <a:ext cx="311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a:t>Top 10 de los videos de Youtube</a:t>
            </a:r>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6"/>
          <p:cNvSpPr txBox="1"/>
          <p:nvPr/>
        </p:nvSpPr>
        <p:spPr>
          <a:xfrm>
            <a:off x="2079200" y="316075"/>
            <a:ext cx="45441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s-419" sz="2000" b="1">
                <a:solidFill>
                  <a:srgbClr val="333333"/>
                </a:solidFill>
                <a:highlight>
                  <a:srgbClr val="FFFFFF"/>
                </a:highlight>
              </a:rPr>
              <a:t>Eventos o noticias mundiales</a:t>
            </a:r>
            <a:endParaRPr sz="1900" b="1"/>
          </a:p>
        </p:txBody>
      </p:sp>
      <p:sp>
        <p:nvSpPr>
          <p:cNvPr id="318" name="Google Shape;318;p46"/>
          <p:cNvSpPr txBox="1"/>
          <p:nvPr/>
        </p:nvSpPr>
        <p:spPr>
          <a:xfrm>
            <a:off x="2481525" y="808675"/>
            <a:ext cx="359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b="1">
                <a:solidFill>
                  <a:srgbClr val="333333"/>
                </a:solidFill>
                <a:highlight>
                  <a:srgbClr val="FFFFFF"/>
                </a:highlight>
              </a:rPr>
              <a:t>VISUALIZACIÓN DE  LA INFORMACIÓN </a:t>
            </a:r>
            <a:endParaRPr sz="1700" b="1"/>
          </a:p>
        </p:txBody>
      </p:sp>
      <p:sp>
        <p:nvSpPr>
          <p:cNvPr id="319" name="Google Shape;319;p46"/>
          <p:cNvSpPr txBox="1"/>
          <p:nvPr/>
        </p:nvSpPr>
        <p:spPr>
          <a:xfrm>
            <a:off x="6005550" y="1551675"/>
            <a:ext cx="2902200" cy="831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419"/>
              <a:t>Los datos obtenidos nos dan como resultado las urls que más fueron compartidas</a:t>
            </a:r>
            <a:endParaRPr/>
          </a:p>
        </p:txBody>
      </p:sp>
      <p:sp>
        <p:nvSpPr>
          <p:cNvPr id="320" name="Google Shape;320;p46"/>
          <p:cNvSpPr txBox="1"/>
          <p:nvPr/>
        </p:nvSpPr>
        <p:spPr>
          <a:xfrm>
            <a:off x="991350" y="3965100"/>
            <a:ext cx="311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a:t>Top 20 de las urls de Youtube</a:t>
            </a:r>
            <a:endParaRPr/>
          </a:p>
        </p:txBody>
      </p:sp>
      <p:pic>
        <p:nvPicPr>
          <p:cNvPr id="321" name="Google Shape;321;p46"/>
          <p:cNvPicPr preferRelativeResize="0"/>
          <p:nvPr/>
        </p:nvPicPr>
        <p:blipFill>
          <a:blip r:embed="rId3">
            <a:alphaModFix/>
          </a:blip>
          <a:stretch>
            <a:fillRect/>
          </a:stretch>
        </p:blipFill>
        <p:spPr>
          <a:xfrm>
            <a:off x="885750" y="1331150"/>
            <a:ext cx="4219575" cy="23812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7"/>
          <p:cNvSpPr txBox="1"/>
          <p:nvPr/>
        </p:nvSpPr>
        <p:spPr>
          <a:xfrm>
            <a:off x="1436725" y="1177350"/>
            <a:ext cx="6435300" cy="2401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4800" b="1"/>
              <a:t>DESAFÍOS Y PROBLEMAS ENCONTRADOS</a:t>
            </a:r>
            <a:endParaRPr sz="4800" b="1"/>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8"/>
          <p:cNvSpPr txBox="1">
            <a:spLocks noGrp="1"/>
          </p:cNvSpPr>
          <p:nvPr>
            <p:ph type="ctrTitle"/>
          </p:nvPr>
        </p:nvSpPr>
        <p:spPr>
          <a:xfrm>
            <a:off x="1091688" y="572775"/>
            <a:ext cx="6960600" cy="444600"/>
          </a:xfrm>
          <a:prstGeom prst="rect">
            <a:avLst/>
          </a:prstGeom>
        </p:spPr>
        <p:txBody>
          <a:bodyPr spcFirstLastPara="1" wrap="square" lIns="91425" tIns="91425" rIns="91425" bIns="91425" anchor="b" anchorCtr="0">
            <a:noAutofit/>
          </a:bodyPr>
          <a:lstStyle/>
          <a:p>
            <a:pPr marL="457200" lvl="0" indent="-381000" algn="ctr" rtl="0">
              <a:spcBef>
                <a:spcPts val="0"/>
              </a:spcBef>
              <a:spcAft>
                <a:spcPts val="0"/>
              </a:spcAft>
              <a:buSzPts val="2400"/>
              <a:buAutoNum type="arabicPeriod"/>
            </a:pPr>
            <a:r>
              <a:rPr lang="es-419" sz="2400"/>
              <a:t>Poca información respecto a la ubicación</a:t>
            </a:r>
            <a:endParaRPr sz="2400"/>
          </a:p>
        </p:txBody>
      </p:sp>
      <p:pic>
        <p:nvPicPr>
          <p:cNvPr id="332" name="Google Shape;332;p48"/>
          <p:cNvPicPr preferRelativeResize="0"/>
          <p:nvPr/>
        </p:nvPicPr>
        <p:blipFill>
          <a:blip r:embed="rId3">
            <a:alphaModFix/>
          </a:blip>
          <a:stretch>
            <a:fillRect/>
          </a:stretch>
        </p:blipFill>
        <p:spPr>
          <a:xfrm>
            <a:off x="1871650" y="1189200"/>
            <a:ext cx="5400675" cy="2990850"/>
          </a:xfrm>
          <a:prstGeom prst="rect">
            <a:avLst/>
          </a:prstGeom>
          <a:noFill/>
          <a:ln>
            <a:noFill/>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pic>
        <p:nvPicPr>
          <p:cNvPr id="337" name="Google Shape;337;p49"/>
          <p:cNvPicPr preferRelativeResize="0"/>
          <p:nvPr/>
        </p:nvPicPr>
        <p:blipFill>
          <a:blip r:embed="rId3">
            <a:alphaModFix/>
          </a:blip>
          <a:stretch>
            <a:fillRect/>
          </a:stretch>
        </p:blipFill>
        <p:spPr>
          <a:xfrm>
            <a:off x="1871663" y="1513925"/>
            <a:ext cx="5400675" cy="1190625"/>
          </a:xfrm>
          <a:prstGeom prst="rect">
            <a:avLst/>
          </a:prstGeom>
          <a:noFill/>
          <a:ln>
            <a:noFill/>
          </a:ln>
        </p:spPr>
      </p:pic>
      <p:pic>
        <p:nvPicPr>
          <p:cNvPr id="338" name="Google Shape;338;p49"/>
          <p:cNvPicPr preferRelativeResize="0"/>
          <p:nvPr/>
        </p:nvPicPr>
        <p:blipFill>
          <a:blip r:embed="rId4">
            <a:alphaModFix/>
          </a:blip>
          <a:stretch>
            <a:fillRect/>
          </a:stretch>
        </p:blipFill>
        <p:spPr>
          <a:xfrm>
            <a:off x="3009975" y="3039425"/>
            <a:ext cx="3124025" cy="1271250"/>
          </a:xfrm>
          <a:prstGeom prst="rect">
            <a:avLst/>
          </a:prstGeom>
          <a:noFill/>
          <a:ln>
            <a:noFill/>
          </a:ln>
        </p:spPr>
      </p:pic>
      <p:sp>
        <p:nvSpPr>
          <p:cNvPr id="339" name="Google Shape;339;p49"/>
          <p:cNvSpPr txBox="1">
            <a:spLocks noGrp="1"/>
          </p:cNvSpPr>
          <p:nvPr>
            <p:ph type="ctrTitle"/>
          </p:nvPr>
        </p:nvSpPr>
        <p:spPr>
          <a:xfrm>
            <a:off x="1091675" y="734475"/>
            <a:ext cx="6960600" cy="444600"/>
          </a:xfrm>
          <a:prstGeom prst="rect">
            <a:avLst/>
          </a:prstGeom>
        </p:spPr>
        <p:txBody>
          <a:bodyPr spcFirstLastPara="1" wrap="square" lIns="91425" tIns="91425" rIns="91425" bIns="91425" anchor="b" anchorCtr="0">
            <a:noAutofit/>
          </a:bodyPr>
          <a:lstStyle/>
          <a:p>
            <a:pPr marL="457200" lvl="0" indent="-381000" algn="ctr" rtl="0">
              <a:spcBef>
                <a:spcPts val="0"/>
              </a:spcBef>
              <a:spcAft>
                <a:spcPts val="0"/>
              </a:spcAft>
              <a:buSzPts val="2400"/>
              <a:buAutoNum type="arabicPeriod"/>
            </a:pPr>
            <a:r>
              <a:rPr lang="es-419" sz="2400"/>
              <a:t>Poca información respecto a la ubicación</a:t>
            </a:r>
            <a:endParaRPr sz="24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0"/>
          <p:cNvSpPr txBox="1"/>
          <p:nvPr/>
        </p:nvSpPr>
        <p:spPr>
          <a:xfrm>
            <a:off x="1451100" y="1451100"/>
            <a:ext cx="6537000" cy="203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4600" b="1"/>
              <a:t>CONCLUSIONES Y RECOMENDACIONES</a:t>
            </a:r>
            <a:endParaRPr sz="4600" b="1"/>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1"/>
          <p:cNvSpPr txBox="1">
            <a:spLocks noGrp="1"/>
          </p:cNvSpPr>
          <p:nvPr>
            <p:ph type="ctrTitle"/>
          </p:nvPr>
        </p:nvSpPr>
        <p:spPr>
          <a:xfrm>
            <a:off x="142500" y="78950"/>
            <a:ext cx="8520600" cy="9360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s-419"/>
              <a:t>CONCLUSIONES</a:t>
            </a:r>
            <a:endParaRPr/>
          </a:p>
        </p:txBody>
      </p:sp>
      <p:sp>
        <p:nvSpPr>
          <p:cNvPr id="350" name="Google Shape;350;p51"/>
          <p:cNvSpPr txBox="1">
            <a:spLocks noGrp="1"/>
          </p:cNvSpPr>
          <p:nvPr>
            <p:ph type="subTitle" idx="1"/>
          </p:nvPr>
        </p:nvSpPr>
        <p:spPr>
          <a:xfrm>
            <a:off x="311700" y="1387400"/>
            <a:ext cx="8520600" cy="3102000"/>
          </a:xfrm>
          <a:prstGeom prst="rect">
            <a:avLst/>
          </a:prstGeom>
        </p:spPr>
        <p:txBody>
          <a:bodyPr spcFirstLastPara="1" wrap="square" lIns="91425" tIns="91425" rIns="91425" bIns="91425" anchor="t" anchorCtr="0">
            <a:normAutofit fontScale="77500" lnSpcReduction="20000"/>
          </a:bodyPr>
          <a:lstStyle/>
          <a:p>
            <a:pPr marL="0" lvl="0" indent="0" algn="just" rtl="0">
              <a:lnSpc>
                <a:spcPct val="150000"/>
              </a:lnSpc>
              <a:spcBef>
                <a:spcPts val="1500"/>
              </a:spcBef>
              <a:spcAft>
                <a:spcPts val="0"/>
              </a:spcAft>
              <a:buClr>
                <a:schemeClr val="dk1"/>
              </a:buClr>
              <a:buSzPct val="78571"/>
              <a:buFont typeface="Arial"/>
              <a:buNone/>
            </a:pPr>
            <a:r>
              <a:rPr lang="es-419" sz="1400">
                <a:solidFill>
                  <a:srgbClr val="333333"/>
                </a:solidFill>
                <a:latin typeface="Times New Roman"/>
                <a:ea typeface="Times New Roman"/>
                <a:cs typeface="Times New Roman"/>
                <a:sym typeface="Times New Roman"/>
              </a:rPr>
              <a:t>ELK (elasticsearch, logstash, kibana) es un </a:t>
            </a:r>
            <a:r>
              <a:rPr lang="es-419" sz="1400">
                <a:solidFill>
                  <a:srgbClr val="191919"/>
                </a:solidFill>
                <a:latin typeface="Times New Roman"/>
                <a:ea typeface="Times New Roman"/>
                <a:cs typeface="Times New Roman"/>
                <a:sym typeface="Times New Roman"/>
              </a:rPr>
              <a:t>conjunto de herramientas de gran potencial de código abierto que se combinan</a:t>
            </a:r>
            <a:r>
              <a:rPr lang="es-419" sz="1400">
                <a:solidFill>
                  <a:srgbClr val="333333"/>
                </a:solidFill>
                <a:latin typeface="Times New Roman"/>
                <a:ea typeface="Times New Roman"/>
                <a:cs typeface="Times New Roman"/>
                <a:sym typeface="Times New Roman"/>
              </a:rPr>
              <a:t> para crear una herramienta de administración de registros permitiendo la monitorización, consolidación y análisis de logs generados en múltiples servidores.</a:t>
            </a:r>
            <a:endParaRPr sz="1400">
              <a:solidFill>
                <a:srgbClr val="333333"/>
              </a:solidFill>
              <a:latin typeface="Times New Roman"/>
              <a:ea typeface="Times New Roman"/>
              <a:cs typeface="Times New Roman"/>
              <a:sym typeface="Times New Roman"/>
            </a:endParaRPr>
          </a:p>
          <a:p>
            <a:pPr marL="0" lvl="0" indent="0" algn="just" rtl="0">
              <a:lnSpc>
                <a:spcPct val="115000"/>
              </a:lnSpc>
              <a:spcBef>
                <a:spcPts val="1500"/>
              </a:spcBef>
              <a:spcAft>
                <a:spcPts val="0"/>
              </a:spcAft>
              <a:buClr>
                <a:schemeClr val="dk1"/>
              </a:buClr>
              <a:buSzPct val="73333"/>
              <a:buFont typeface="Arial"/>
              <a:buNone/>
            </a:pPr>
            <a:r>
              <a:rPr lang="es-419" sz="1500">
                <a:solidFill>
                  <a:srgbClr val="202124"/>
                </a:solidFill>
                <a:highlight>
                  <a:srgbClr val="FFFFFF"/>
                </a:highlight>
                <a:latin typeface="Times New Roman"/>
                <a:ea typeface="Times New Roman"/>
                <a:cs typeface="Times New Roman"/>
                <a:sym typeface="Times New Roman"/>
              </a:rPr>
              <a:t>RapidMiner es una herramienta de Minería de Datos ampliamente usada para el pre-procesamiento de datos, modelación predictiva y descriptiva, métodos de prueba de modelos, visualización de datos, etc.</a:t>
            </a:r>
            <a:endParaRPr sz="1500">
              <a:solidFill>
                <a:srgbClr val="202124"/>
              </a:solidFill>
              <a:highlight>
                <a:srgbClr val="FFFFFF"/>
              </a:highlight>
              <a:latin typeface="Times New Roman"/>
              <a:ea typeface="Times New Roman"/>
              <a:cs typeface="Times New Roman"/>
              <a:sym typeface="Times New Roman"/>
            </a:endParaRPr>
          </a:p>
          <a:p>
            <a:pPr marL="0" lvl="0" indent="0" algn="just" rtl="0">
              <a:lnSpc>
                <a:spcPct val="115000"/>
              </a:lnSpc>
              <a:spcBef>
                <a:spcPts val="0"/>
              </a:spcBef>
              <a:spcAft>
                <a:spcPts val="0"/>
              </a:spcAft>
              <a:buClr>
                <a:schemeClr val="dk1"/>
              </a:buClr>
              <a:buSzPct val="73333"/>
              <a:buFont typeface="Arial"/>
              <a:buNone/>
            </a:pPr>
            <a:endParaRPr sz="1500">
              <a:solidFill>
                <a:srgbClr val="202124"/>
              </a:solidFill>
              <a:highlight>
                <a:srgbClr val="FFFFFF"/>
              </a:highlight>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s-419" sz="1500">
                <a:solidFill>
                  <a:srgbClr val="202124"/>
                </a:solidFill>
                <a:highlight>
                  <a:srgbClr val="FFFFFF"/>
                </a:highlight>
                <a:latin typeface="Times New Roman"/>
                <a:ea typeface="Times New Roman"/>
                <a:cs typeface="Times New Roman"/>
                <a:sym typeface="Times New Roman"/>
              </a:rPr>
              <a:t>El análisis de los datos de redes sociales pone en manifiesto la poca interacción con las en algunas zonas del país, lo cual dificulta el llegar a conclusiones netamente objetivas o que comprendan en una gran mayoría el pensar ciudadano.</a:t>
            </a:r>
            <a:endParaRPr sz="1500">
              <a:solidFill>
                <a:srgbClr val="202124"/>
              </a:solidFill>
              <a:highlight>
                <a:srgbClr val="FFFFFF"/>
              </a:highlight>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500">
              <a:solidFill>
                <a:srgbClr val="202124"/>
              </a:solidFill>
              <a:highlight>
                <a:srgbClr val="FFFFFF"/>
              </a:highlight>
              <a:latin typeface="Times New Roman"/>
              <a:ea typeface="Times New Roman"/>
              <a:cs typeface="Times New Roman"/>
              <a:sym typeface="Times New Roman"/>
            </a:endParaRPr>
          </a:p>
          <a:p>
            <a:pPr marL="0" lvl="0" indent="0" algn="just" rtl="0">
              <a:lnSpc>
                <a:spcPct val="115000"/>
              </a:lnSpc>
              <a:spcBef>
                <a:spcPts val="0"/>
              </a:spcBef>
              <a:spcAft>
                <a:spcPts val="0"/>
              </a:spcAft>
              <a:buClr>
                <a:schemeClr val="dk1"/>
              </a:buClr>
              <a:buSzPct val="73333"/>
              <a:buFont typeface="Arial"/>
              <a:buNone/>
            </a:pPr>
            <a:r>
              <a:rPr lang="es-419" sz="1500">
                <a:solidFill>
                  <a:srgbClr val="202124"/>
                </a:solidFill>
                <a:highlight>
                  <a:srgbClr val="FFFFFF"/>
                </a:highlight>
                <a:latin typeface="Times New Roman"/>
                <a:ea typeface="Times New Roman"/>
                <a:cs typeface="Times New Roman"/>
                <a:sym typeface="Times New Roman"/>
              </a:rPr>
              <a:t>Nos pudimos dar cuenta que Youtube no se lo utiliza solo para escuchar música si no también para ver noticias internacionales como lo es el canal CNN.</a:t>
            </a:r>
            <a:endParaRPr sz="1500">
              <a:solidFill>
                <a:srgbClr val="202124"/>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p:nvPr/>
        </p:nvSpPr>
        <p:spPr>
          <a:xfrm>
            <a:off x="976975" y="387900"/>
            <a:ext cx="3318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800" b="1">
                <a:solidFill>
                  <a:schemeClr val="dk1"/>
                </a:solidFill>
              </a:rPr>
              <a:t>OBJETIVOS ESPECÍFICOS</a:t>
            </a:r>
            <a:endParaRPr/>
          </a:p>
        </p:txBody>
      </p:sp>
      <p:sp>
        <p:nvSpPr>
          <p:cNvPr id="73" name="Google Shape;73;p16"/>
          <p:cNvSpPr txBox="1"/>
          <p:nvPr/>
        </p:nvSpPr>
        <p:spPr>
          <a:xfrm>
            <a:off x="545950" y="1186850"/>
            <a:ext cx="6715200" cy="2539800"/>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0"/>
              </a:spcBef>
              <a:spcAft>
                <a:spcPts val="0"/>
              </a:spcAft>
              <a:buClr>
                <a:schemeClr val="dk1"/>
              </a:buClr>
              <a:buSzPts val="1500"/>
              <a:buFont typeface="Noto Sans Symbols"/>
              <a:buChar char="●"/>
            </a:pPr>
            <a:r>
              <a:rPr lang="es-419" sz="1500">
                <a:solidFill>
                  <a:schemeClr val="dk1"/>
                </a:solidFill>
              </a:rPr>
              <a:t>Crear una arquitectura acorde a cada caso de estudio.</a:t>
            </a:r>
            <a:endParaRPr sz="1500">
              <a:solidFill>
                <a:schemeClr val="dk1"/>
              </a:solidFill>
            </a:endParaRPr>
          </a:p>
          <a:p>
            <a:pPr marL="457200" lvl="0" indent="-323850" algn="l" rtl="0">
              <a:lnSpc>
                <a:spcPct val="115000"/>
              </a:lnSpc>
              <a:spcBef>
                <a:spcPts val="0"/>
              </a:spcBef>
              <a:spcAft>
                <a:spcPts val="0"/>
              </a:spcAft>
              <a:buClr>
                <a:schemeClr val="dk1"/>
              </a:buClr>
              <a:buSzPts val="1500"/>
              <a:buFont typeface="Noto Sans Symbols"/>
              <a:buChar char="●"/>
            </a:pPr>
            <a:r>
              <a:rPr lang="es-419" sz="1500">
                <a:solidFill>
                  <a:schemeClr val="dk1"/>
                </a:solidFill>
              </a:rPr>
              <a:t>Dividir las temáticas a cada miembro del grupo para poder realizar la recopilación de datos y la instalación de las aplicaciones y herramientas que usaremos para las visualizaciones.</a:t>
            </a:r>
            <a:endParaRPr sz="1500">
              <a:solidFill>
                <a:schemeClr val="dk1"/>
              </a:solidFill>
            </a:endParaRPr>
          </a:p>
          <a:p>
            <a:pPr marL="457200" lvl="0" indent="-323850" algn="just" rtl="0">
              <a:lnSpc>
                <a:spcPct val="115000"/>
              </a:lnSpc>
              <a:spcBef>
                <a:spcPts val="0"/>
              </a:spcBef>
              <a:spcAft>
                <a:spcPts val="0"/>
              </a:spcAft>
              <a:buClr>
                <a:schemeClr val="dk1"/>
              </a:buClr>
              <a:buSzPts val="1500"/>
              <a:buFont typeface="Noto Sans Symbols"/>
              <a:buChar char="●"/>
            </a:pPr>
            <a:r>
              <a:rPr lang="es-419" sz="1500">
                <a:solidFill>
                  <a:schemeClr val="dk1"/>
                </a:solidFill>
              </a:rPr>
              <a:t>Almacenar la data de todas las temáticas en un clúster con su background.</a:t>
            </a:r>
            <a:endParaRPr sz="1500">
              <a:solidFill>
                <a:schemeClr val="dk1"/>
              </a:solidFill>
            </a:endParaRPr>
          </a:p>
          <a:p>
            <a:pPr marL="457200" lvl="0" indent="-323850" algn="just" rtl="0">
              <a:lnSpc>
                <a:spcPct val="115000"/>
              </a:lnSpc>
              <a:spcBef>
                <a:spcPts val="0"/>
              </a:spcBef>
              <a:spcAft>
                <a:spcPts val="0"/>
              </a:spcAft>
              <a:buClr>
                <a:schemeClr val="dk1"/>
              </a:buClr>
              <a:buSzPts val="1500"/>
              <a:buFont typeface="Noto Sans Symbols"/>
              <a:buChar char="●"/>
            </a:pPr>
            <a:r>
              <a:rPr lang="es-419" sz="1500">
                <a:solidFill>
                  <a:schemeClr val="dk1"/>
                </a:solidFill>
              </a:rPr>
              <a:t>Generar un dashboard de cada temática establecida.</a:t>
            </a:r>
            <a:endParaRPr sz="1500">
              <a:solidFill>
                <a:schemeClr val="dk1"/>
              </a:solidFill>
            </a:endParaRPr>
          </a:p>
          <a:p>
            <a:pPr marL="457200" lvl="0" indent="-323850" algn="just" rtl="0">
              <a:lnSpc>
                <a:spcPct val="115000"/>
              </a:lnSpc>
              <a:spcBef>
                <a:spcPts val="0"/>
              </a:spcBef>
              <a:spcAft>
                <a:spcPts val="0"/>
              </a:spcAft>
              <a:buClr>
                <a:schemeClr val="dk1"/>
              </a:buClr>
              <a:buSzPts val="1500"/>
              <a:buFont typeface="Noto Sans Symbols"/>
              <a:buChar char="●"/>
            </a:pPr>
            <a:r>
              <a:rPr lang="es-419" sz="1500">
                <a:solidFill>
                  <a:schemeClr val="dk1"/>
                </a:solidFill>
              </a:rPr>
              <a:t>Realizar el análisis gráfico respectivo utilizando las herramientas vistas en clase.</a:t>
            </a:r>
            <a:endParaRPr sz="18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2"/>
          <p:cNvSpPr txBox="1">
            <a:spLocks noGrp="1"/>
          </p:cNvSpPr>
          <p:nvPr>
            <p:ph type="ctrTitle"/>
          </p:nvPr>
        </p:nvSpPr>
        <p:spPr>
          <a:xfrm>
            <a:off x="311700" y="433150"/>
            <a:ext cx="8520600" cy="1013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s-419"/>
              <a:t>RECOMENDACIONES</a:t>
            </a:r>
            <a:endParaRPr/>
          </a:p>
        </p:txBody>
      </p:sp>
      <p:sp>
        <p:nvSpPr>
          <p:cNvPr id="356" name="Google Shape;356;p52"/>
          <p:cNvSpPr txBox="1">
            <a:spLocks noGrp="1"/>
          </p:cNvSpPr>
          <p:nvPr>
            <p:ph type="subTitle" idx="1"/>
          </p:nvPr>
        </p:nvSpPr>
        <p:spPr>
          <a:xfrm>
            <a:off x="311700" y="1788175"/>
            <a:ext cx="8520600" cy="298350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0"/>
              </a:spcAft>
              <a:buClr>
                <a:schemeClr val="dk1"/>
              </a:buClr>
              <a:buSzPts val="1100"/>
              <a:buFont typeface="Arial"/>
              <a:buNone/>
            </a:pPr>
            <a:r>
              <a:rPr lang="es-419" sz="1300">
                <a:solidFill>
                  <a:schemeClr val="dk1"/>
                </a:solidFill>
                <a:latin typeface="Times New Roman"/>
                <a:ea typeface="Times New Roman"/>
                <a:cs typeface="Times New Roman"/>
                <a:sym typeface="Times New Roman"/>
              </a:rPr>
              <a:t>El uso de una herramienta para realizar una limpieza correcta de los datos es necesaria para que nuestros datasets nos puedan dar buenas visualizaciones.</a:t>
            </a:r>
            <a:endParaRPr sz="1300">
              <a:solidFill>
                <a:schemeClr val="dk1"/>
              </a:solidFill>
              <a:latin typeface="Times New Roman"/>
              <a:ea typeface="Times New Roman"/>
              <a:cs typeface="Times New Roman"/>
              <a:sym typeface="Times New Roman"/>
            </a:endParaRPr>
          </a:p>
          <a:p>
            <a:pPr marL="0" lvl="0" indent="0" algn="just" rtl="0">
              <a:lnSpc>
                <a:spcPct val="95000"/>
              </a:lnSpc>
              <a:spcBef>
                <a:spcPts val="0"/>
              </a:spcBef>
              <a:spcAft>
                <a:spcPts val="0"/>
              </a:spcAft>
              <a:buClr>
                <a:schemeClr val="dk1"/>
              </a:buClr>
              <a:buSzPts val="1100"/>
              <a:buFont typeface="Arial"/>
              <a:buNone/>
            </a:pPr>
            <a:endParaRPr sz="1300">
              <a:solidFill>
                <a:schemeClr val="dk1"/>
              </a:solidFill>
              <a:latin typeface="Times New Roman"/>
              <a:ea typeface="Times New Roman"/>
              <a:cs typeface="Times New Roman"/>
              <a:sym typeface="Times New Roman"/>
            </a:endParaRPr>
          </a:p>
          <a:p>
            <a:pPr marL="0" lvl="0" indent="0" algn="just" rtl="0">
              <a:lnSpc>
                <a:spcPct val="95000"/>
              </a:lnSpc>
              <a:spcBef>
                <a:spcPts val="0"/>
              </a:spcBef>
              <a:spcAft>
                <a:spcPts val="0"/>
              </a:spcAft>
              <a:buClr>
                <a:schemeClr val="dk1"/>
              </a:buClr>
              <a:buSzPts val="1100"/>
              <a:buFont typeface="Arial"/>
              <a:buNone/>
            </a:pPr>
            <a:r>
              <a:rPr lang="es-419" sz="1300">
                <a:solidFill>
                  <a:schemeClr val="dk1"/>
                </a:solidFill>
                <a:latin typeface="Times New Roman"/>
                <a:ea typeface="Times New Roman"/>
                <a:cs typeface="Times New Roman"/>
                <a:sym typeface="Times New Roman"/>
              </a:rPr>
              <a:t>Analizar el caso de estudio que se realizará, respecto a su región, sus sujetos de prueba, sus distintos casos, etc., para escoger la mejor estrategia que permita recolectar la información, procesarla y analizarla con la menor cantidad de recursos posibles.</a:t>
            </a:r>
            <a:endParaRPr sz="1300">
              <a:solidFill>
                <a:schemeClr val="dk1"/>
              </a:solidFill>
              <a:latin typeface="Times New Roman"/>
              <a:ea typeface="Times New Roman"/>
              <a:cs typeface="Times New Roman"/>
              <a:sym typeface="Times New Roman"/>
            </a:endParaRPr>
          </a:p>
          <a:p>
            <a:pPr marL="0" lvl="0" indent="0" algn="just" rtl="0">
              <a:lnSpc>
                <a:spcPct val="95000"/>
              </a:lnSpc>
              <a:spcBef>
                <a:spcPts val="0"/>
              </a:spcBef>
              <a:spcAft>
                <a:spcPts val="0"/>
              </a:spcAft>
              <a:buClr>
                <a:schemeClr val="dk1"/>
              </a:buClr>
              <a:buSzPts val="1100"/>
              <a:buFont typeface="Arial"/>
              <a:buNone/>
            </a:pPr>
            <a:endParaRPr sz="1300">
              <a:solidFill>
                <a:schemeClr val="dk1"/>
              </a:solidFill>
              <a:latin typeface="Times New Roman"/>
              <a:ea typeface="Times New Roman"/>
              <a:cs typeface="Times New Roman"/>
              <a:sym typeface="Times New Roman"/>
            </a:endParaRPr>
          </a:p>
          <a:p>
            <a:pPr marL="0" lvl="0" indent="0" algn="just" rtl="0">
              <a:lnSpc>
                <a:spcPct val="95000"/>
              </a:lnSpc>
              <a:spcBef>
                <a:spcPts val="0"/>
              </a:spcBef>
              <a:spcAft>
                <a:spcPts val="0"/>
              </a:spcAft>
              <a:buNone/>
            </a:pPr>
            <a:r>
              <a:rPr lang="es-419" sz="1300">
                <a:solidFill>
                  <a:schemeClr val="dk1"/>
                </a:solidFill>
                <a:latin typeface="Times New Roman"/>
                <a:ea typeface="Times New Roman"/>
                <a:cs typeface="Times New Roman"/>
                <a:sym typeface="Times New Roman"/>
              </a:rPr>
              <a:t>Definir correctamente cuáles serán las conexiones entre las distintas bases de datos y las fuentes de extracción de información, para llevar un flujo de trabajo y organización ordenados, evitando posibles futuras confusiones al momento de analizar la información y visualizarla.</a:t>
            </a:r>
            <a:endParaRPr sz="1300">
              <a:solidFill>
                <a:schemeClr val="dk1"/>
              </a:solidFill>
              <a:latin typeface="Times New Roman"/>
              <a:ea typeface="Times New Roman"/>
              <a:cs typeface="Times New Roman"/>
              <a:sym typeface="Times New Roman"/>
            </a:endParaRPr>
          </a:p>
          <a:p>
            <a:pPr marL="0" lvl="0" indent="0" algn="just" rtl="0">
              <a:lnSpc>
                <a:spcPct val="95000"/>
              </a:lnSpc>
              <a:spcBef>
                <a:spcPts val="0"/>
              </a:spcBef>
              <a:spcAft>
                <a:spcPts val="0"/>
              </a:spcAft>
              <a:buNone/>
            </a:pPr>
            <a:endParaRPr sz="1300">
              <a:solidFill>
                <a:schemeClr val="dk1"/>
              </a:solidFill>
              <a:latin typeface="Times New Roman"/>
              <a:ea typeface="Times New Roman"/>
              <a:cs typeface="Times New Roman"/>
              <a:sym typeface="Times New Roman"/>
            </a:endParaRPr>
          </a:p>
          <a:p>
            <a:pPr marL="0" lvl="0" indent="0" algn="just" rtl="0">
              <a:lnSpc>
                <a:spcPct val="95000"/>
              </a:lnSpc>
              <a:spcBef>
                <a:spcPts val="0"/>
              </a:spcBef>
              <a:spcAft>
                <a:spcPts val="0"/>
              </a:spcAft>
              <a:buClr>
                <a:schemeClr val="dk1"/>
              </a:buClr>
              <a:buSzPts val="1100"/>
              <a:buFont typeface="Arial"/>
              <a:buNone/>
            </a:pPr>
            <a:r>
              <a:rPr lang="es-419" sz="1300">
                <a:solidFill>
                  <a:schemeClr val="dk1"/>
                </a:solidFill>
                <a:latin typeface="Times New Roman"/>
                <a:ea typeface="Times New Roman"/>
                <a:cs typeface="Times New Roman"/>
                <a:sym typeface="Times New Roman"/>
              </a:rPr>
              <a:t>La etapa de cosecha para la recolección se le debe otorgar su correspondiente tiempo y con anticipación para cubrir con los datos masivos sin retrasar las siguientes actividades.</a:t>
            </a:r>
            <a:endParaRPr sz="1300">
              <a:solidFill>
                <a:schemeClr val="dk1"/>
              </a:solidFill>
              <a:latin typeface="Times New Roman"/>
              <a:ea typeface="Times New Roman"/>
              <a:cs typeface="Times New Roman"/>
              <a:sym typeface="Times New Roman"/>
            </a:endParaRPr>
          </a:p>
          <a:p>
            <a:pPr marL="0" lvl="0" indent="0" algn="ctr" rtl="0">
              <a:lnSpc>
                <a:spcPct val="80000"/>
              </a:lnSpc>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p:nvPr/>
        </p:nvSpPr>
        <p:spPr>
          <a:xfrm>
            <a:off x="1192475" y="430050"/>
            <a:ext cx="5373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800" b="1"/>
              <a:t>RECURSOS Y HERRAMIENTAS UTILIZADAS</a:t>
            </a:r>
            <a:endParaRPr sz="1800" b="1"/>
          </a:p>
        </p:txBody>
      </p:sp>
      <p:pic>
        <p:nvPicPr>
          <p:cNvPr id="79" name="Google Shape;79;p17"/>
          <p:cNvPicPr preferRelativeResize="0"/>
          <p:nvPr/>
        </p:nvPicPr>
        <p:blipFill>
          <a:blip r:embed="rId3">
            <a:alphaModFix/>
          </a:blip>
          <a:stretch>
            <a:fillRect/>
          </a:stretch>
        </p:blipFill>
        <p:spPr>
          <a:xfrm>
            <a:off x="94925" y="891750"/>
            <a:ext cx="1792350" cy="851375"/>
          </a:xfrm>
          <a:prstGeom prst="rect">
            <a:avLst/>
          </a:prstGeom>
          <a:noFill/>
          <a:ln>
            <a:noFill/>
          </a:ln>
        </p:spPr>
      </p:pic>
      <p:pic>
        <p:nvPicPr>
          <p:cNvPr id="80" name="Google Shape;80;p17"/>
          <p:cNvPicPr preferRelativeResize="0"/>
          <p:nvPr/>
        </p:nvPicPr>
        <p:blipFill>
          <a:blip r:embed="rId4">
            <a:alphaModFix/>
          </a:blip>
          <a:stretch>
            <a:fillRect/>
          </a:stretch>
        </p:blipFill>
        <p:spPr>
          <a:xfrm>
            <a:off x="2074575" y="820900"/>
            <a:ext cx="1792350" cy="1118700"/>
          </a:xfrm>
          <a:prstGeom prst="rect">
            <a:avLst/>
          </a:prstGeom>
          <a:noFill/>
          <a:ln>
            <a:noFill/>
          </a:ln>
        </p:spPr>
      </p:pic>
      <p:pic>
        <p:nvPicPr>
          <p:cNvPr id="81" name="Google Shape;81;p17"/>
          <p:cNvPicPr preferRelativeResize="0"/>
          <p:nvPr/>
        </p:nvPicPr>
        <p:blipFill>
          <a:blip r:embed="rId5">
            <a:alphaModFix/>
          </a:blip>
          <a:stretch>
            <a:fillRect/>
          </a:stretch>
        </p:blipFill>
        <p:spPr>
          <a:xfrm>
            <a:off x="4054223" y="891750"/>
            <a:ext cx="1619445" cy="1291100"/>
          </a:xfrm>
          <a:prstGeom prst="rect">
            <a:avLst/>
          </a:prstGeom>
          <a:noFill/>
          <a:ln>
            <a:noFill/>
          </a:ln>
        </p:spPr>
      </p:pic>
      <p:pic>
        <p:nvPicPr>
          <p:cNvPr id="82" name="Google Shape;82;p17"/>
          <p:cNvPicPr preferRelativeResize="0"/>
          <p:nvPr/>
        </p:nvPicPr>
        <p:blipFill>
          <a:blip r:embed="rId6">
            <a:alphaModFix/>
          </a:blip>
          <a:stretch>
            <a:fillRect/>
          </a:stretch>
        </p:blipFill>
        <p:spPr>
          <a:xfrm>
            <a:off x="5860975" y="737550"/>
            <a:ext cx="1619450" cy="1188721"/>
          </a:xfrm>
          <a:prstGeom prst="rect">
            <a:avLst/>
          </a:prstGeom>
          <a:noFill/>
          <a:ln>
            <a:noFill/>
          </a:ln>
        </p:spPr>
      </p:pic>
      <p:pic>
        <p:nvPicPr>
          <p:cNvPr id="83" name="Google Shape;83;p17"/>
          <p:cNvPicPr preferRelativeResize="0"/>
          <p:nvPr/>
        </p:nvPicPr>
        <p:blipFill>
          <a:blip r:embed="rId7">
            <a:alphaModFix/>
          </a:blip>
          <a:stretch>
            <a:fillRect/>
          </a:stretch>
        </p:blipFill>
        <p:spPr>
          <a:xfrm>
            <a:off x="231800" y="3629275"/>
            <a:ext cx="2712351" cy="1356175"/>
          </a:xfrm>
          <a:prstGeom prst="rect">
            <a:avLst/>
          </a:prstGeom>
          <a:noFill/>
          <a:ln>
            <a:noFill/>
          </a:ln>
        </p:spPr>
      </p:pic>
      <p:pic>
        <p:nvPicPr>
          <p:cNvPr id="84" name="Google Shape;84;p17"/>
          <p:cNvPicPr preferRelativeResize="0"/>
          <p:nvPr/>
        </p:nvPicPr>
        <p:blipFill>
          <a:blip r:embed="rId8">
            <a:alphaModFix/>
          </a:blip>
          <a:stretch>
            <a:fillRect/>
          </a:stretch>
        </p:blipFill>
        <p:spPr>
          <a:xfrm>
            <a:off x="231800" y="2451175"/>
            <a:ext cx="1426356" cy="1118700"/>
          </a:xfrm>
          <a:prstGeom prst="rect">
            <a:avLst/>
          </a:prstGeom>
          <a:noFill/>
          <a:ln>
            <a:noFill/>
          </a:ln>
        </p:spPr>
      </p:pic>
      <p:pic>
        <p:nvPicPr>
          <p:cNvPr id="85" name="Google Shape;85;p17"/>
          <p:cNvPicPr preferRelativeResize="0"/>
          <p:nvPr/>
        </p:nvPicPr>
        <p:blipFill>
          <a:blip r:embed="rId9">
            <a:alphaModFix/>
          </a:blip>
          <a:stretch>
            <a:fillRect/>
          </a:stretch>
        </p:blipFill>
        <p:spPr>
          <a:xfrm>
            <a:off x="7480425" y="737550"/>
            <a:ext cx="1291100" cy="1291100"/>
          </a:xfrm>
          <a:prstGeom prst="rect">
            <a:avLst/>
          </a:prstGeom>
          <a:noFill/>
          <a:ln>
            <a:noFill/>
          </a:ln>
        </p:spPr>
      </p:pic>
      <p:pic>
        <p:nvPicPr>
          <p:cNvPr id="86" name="Google Shape;86;p17"/>
          <p:cNvPicPr preferRelativeResize="0"/>
          <p:nvPr/>
        </p:nvPicPr>
        <p:blipFill>
          <a:blip r:embed="rId10">
            <a:alphaModFix/>
          </a:blip>
          <a:stretch>
            <a:fillRect/>
          </a:stretch>
        </p:blipFill>
        <p:spPr>
          <a:xfrm>
            <a:off x="3638125" y="3712999"/>
            <a:ext cx="2288073" cy="1188725"/>
          </a:xfrm>
          <a:prstGeom prst="rect">
            <a:avLst/>
          </a:prstGeom>
          <a:noFill/>
          <a:ln>
            <a:noFill/>
          </a:ln>
        </p:spPr>
      </p:pic>
      <p:pic>
        <p:nvPicPr>
          <p:cNvPr id="87" name="Google Shape;87;p17"/>
          <p:cNvPicPr preferRelativeResize="0"/>
          <p:nvPr/>
        </p:nvPicPr>
        <p:blipFill>
          <a:blip r:embed="rId11">
            <a:alphaModFix/>
          </a:blip>
          <a:stretch>
            <a:fillRect/>
          </a:stretch>
        </p:blipFill>
        <p:spPr>
          <a:xfrm>
            <a:off x="7023950" y="2291509"/>
            <a:ext cx="1747574" cy="1107425"/>
          </a:xfrm>
          <a:prstGeom prst="rect">
            <a:avLst/>
          </a:prstGeom>
          <a:noFill/>
          <a:ln>
            <a:noFill/>
          </a:ln>
        </p:spPr>
      </p:pic>
      <p:pic>
        <p:nvPicPr>
          <p:cNvPr id="88" name="Google Shape;88;p17"/>
          <p:cNvPicPr preferRelativeResize="0"/>
          <p:nvPr/>
        </p:nvPicPr>
        <p:blipFill>
          <a:blip r:embed="rId12">
            <a:alphaModFix/>
          </a:blip>
          <a:stretch>
            <a:fillRect/>
          </a:stretch>
        </p:blipFill>
        <p:spPr>
          <a:xfrm>
            <a:off x="4568326" y="2332438"/>
            <a:ext cx="2140111" cy="1356175"/>
          </a:xfrm>
          <a:prstGeom prst="rect">
            <a:avLst/>
          </a:prstGeom>
          <a:noFill/>
          <a:ln>
            <a:noFill/>
          </a:ln>
        </p:spPr>
      </p:pic>
      <p:pic>
        <p:nvPicPr>
          <p:cNvPr id="89" name="Google Shape;89;p17"/>
          <p:cNvPicPr preferRelativeResize="0"/>
          <p:nvPr/>
        </p:nvPicPr>
        <p:blipFill>
          <a:blip r:embed="rId13">
            <a:alphaModFix/>
          </a:blip>
          <a:stretch>
            <a:fillRect/>
          </a:stretch>
        </p:blipFill>
        <p:spPr>
          <a:xfrm>
            <a:off x="6620178" y="3661800"/>
            <a:ext cx="1985850" cy="1291100"/>
          </a:xfrm>
          <a:prstGeom prst="rect">
            <a:avLst/>
          </a:prstGeom>
          <a:noFill/>
          <a:ln>
            <a:noFill/>
          </a:ln>
        </p:spPr>
      </p:pic>
      <p:pic>
        <p:nvPicPr>
          <p:cNvPr id="90" name="Google Shape;90;p17"/>
          <p:cNvPicPr preferRelativeResize="0"/>
          <p:nvPr/>
        </p:nvPicPr>
        <p:blipFill>
          <a:blip r:embed="rId14">
            <a:alphaModFix/>
          </a:blip>
          <a:stretch>
            <a:fillRect/>
          </a:stretch>
        </p:blipFill>
        <p:spPr>
          <a:xfrm>
            <a:off x="2120313" y="2466075"/>
            <a:ext cx="1985851" cy="963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p:nvPr/>
        </p:nvSpPr>
        <p:spPr>
          <a:xfrm>
            <a:off x="833300" y="387925"/>
            <a:ext cx="4597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800" b="1"/>
              <a:t>ARQUITECTURA DE LA SOLUCIÓN</a:t>
            </a:r>
            <a:endParaRPr sz="1800" b="1"/>
          </a:p>
        </p:txBody>
      </p:sp>
      <p:pic>
        <p:nvPicPr>
          <p:cNvPr id="96" name="Google Shape;96;p18"/>
          <p:cNvPicPr preferRelativeResize="0"/>
          <p:nvPr/>
        </p:nvPicPr>
        <p:blipFill>
          <a:blip r:embed="rId3">
            <a:alphaModFix/>
          </a:blip>
          <a:stretch>
            <a:fillRect/>
          </a:stretch>
        </p:blipFill>
        <p:spPr>
          <a:xfrm>
            <a:off x="152400" y="849625"/>
            <a:ext cx="8812799" cy="4141475"/>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695700" y="445025"/>
            <a:ext cx="60141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419"/>
              <a:t>1.- </a:t>
            </a:r>
            <a:r>
              <a:rPr lang="es-419" sz="1988" b="1">
                <a:solidFill>
                  <a:srgbClr val="333333"/>
                </a:solidFill>
                <a:highlight>
                  <a:srgbClr val="FFFFFF"/>
                </a:highlight>
                <a:latin typeface="Times New Roman"/>
                <a:ea typeface="Times New Roman"/>
                <a:cs typeface="Times New Roman"/>
                <a:sym typeface="Times New Roman"/>
              </a:rPr>
              <a:t>Pulso político en 20 ciudades principales de Ecuador.</a:t>
            </a:r>
            <a:endParaRPr sz="3688" b="1">
              <a:latin typeface="Times New Roman"/>
              <a:ea typeface="Times New Roman"/>
              <a:cs typeface="Times New Roman"/>
              <a:sym typeface="Times New Roman"/>
            </a:endParaRPr>
          </a:p>
        </p:txBody>
      </p:sp>
      <p:pic>
        <p:nvPicPr>
          <p:cNvPr id="102" name="Google Shape;102;p19"/>
          <p:cNvPicPr preferRelativeResize="0"/>
          <p:nvPr/>
        </p:nvPicPr>
        <p:blipFill>
          <a:blip r:embed="rId3">
            <a:alphaModFix/>
          </a:blip>
          <a:stretch>
            <a:fillRect/>
          </a:stretch>
        </p:blipFill>
        <p:spPr>
          <a:xfrm>
            <a:off x="853714" y="1260175"/>
            <a:ext cx="7158597" cy="1393475"/>
          </a:xfrm>
          <a:prstGeom prst="rect">
            <a:avLst/>
          </a:prstGeom>
          <a:noFill/>
          <a:ln>
            <a:noFill/>
          </a:ln>
        </p:spPr>
      </p:pic>
      <p:pic>
        <p:nvPicPr>
          <p:cNvPr id="103" name="Google Shape;103;p19"/>
          <p:cNvPicPr preferRelativeResize="0"/>
          <p:nvPr/>
        </p:nvPicPr>
        <p:blipFill>
          <a:blip r:embed="rId4">
            <a:alphaModFix/>
          </a:blip>
          <a:stretch>
            <a:fillRect/>
          </a:stretch>
        </p:blipFill>
        <p:spPr>
          <a:xfrm>
            <a:off x="995189" y="2815225"/>
            <a:ext cx="6485485" cy="1393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0"/>
          <p:cNvSpPr txBox="1"/>
          <p:nvPr/>
        </p:nvSpPr>
        <p:spPr>
          <a:xfrm>
            <a:off x="3394200" y="818775"/>
            <a:ext cx="235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b="1"/>
              <a:t>EXTRACCIÓN DE DATOS</a:t>
            </a:r>
            <a:endParaRPr b="1"/>
          </a:p>
        </p:txBody>
      </p:sp>
      <p:sp>
        <p:nvSpPr>
          <p:cNvPr id="109" name="Google Shape;109;p20"/>
          <p:cNvSpPr txBox="1"/>
          <p:nvPr/>
        </p:nvSpPr>
        <p:spPr>
          <a:xfrm>
            <a:off x="1250850" y="326175"/>
            <a:ext cx="66423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s-419" sz="2000" b="1">
                <a:highlight>
                  <a:srgbClr val="FFFFFF"/>
                </a:highlight>
              </a:rPr>
              <a:t>Pulso político en 20 ciudades principales de Ecuador</a:t>
            </a:r>
            <a:endParaRPr sz="1900" b="1"/>
          </a:p>
        </p:txBody>
      </p:sp>
      <p:pic>
        <p:nvPicPr>
          <p:cNvPr id="110" name="Google Shape;110;p20"/>
          <p:cNvPicPr preferRelativeResize="0"/>
          <p:nvPr/>
        </p:nvPicPr>
        <p:blipFill>
          <a:blip r:embed="rId3">
            <a:alphaModFix/>
          </a:blip>
          <a:stretch>
            <a:fillRect/>
          </a:stretch>
        </p:blipFill>
        <p:spPr>
          <a:xfrm>
            <a:off x="816150" y="1654300"/>
            <a:ext cx="2898008" cy="2612150"/>
          </a:xfrm>
          <a:prstGeom prst="rect">
            <a:avLst/>
          </a:prstGeom>
          <a:noFill/>
          <a:ln>
            <a:noFill/>
          </a:ln>
        </p:spPr>
      </p:pic>
      <p:pic>
        <p:nvPicPr>
          <p:cNvPr id="111" name="Google Shape;111;p20"/>
          <p:cNvPicPr preferRelativeResize="0"/>
          <p:nvPr/>
        </p:nvPicPr>
        <p:blipFill>
          <a:blip r:embed="rId4">
            <a:alphaModFix/>
          </a:blip>
          <a:stretch>
            <a:fillRect/>
          </a:stretch>
        </p:blipFill>
        <p:spPr>
          <a:xfrm>
            <a:off x="4203425" y="1566275"/>
            <a:ext cx="4294975" cy="2700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p:nvPr/>
        </p:nvSpPr>
        <p:spPr>
          <a:xfrm>
            <a:off x="3540750" y="875775"/>
            <a:ext cx="206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b="1"/>
              <a:t>LIMPIEZA DE DATOS</a:t>
            </a:r>
            <a:endParaRPr b="1"/>
          </a:p>
        </p:txBody>
      </p:sp>
      <p:sp>
        <p:nvSpPr>
          <p:cNvPr id="117" name="Google Shape;117;p21"/>
          <p:cNvSpPr txBox="1"/>
          <p:nvPr/>
        </p:nvSpPr>
        <p:spPr>
          <a:xfrm>
            <a:off x="1250850" y="275650"/>
            <a:ext cx="66423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s-419" sz="2000" b="1">
                <a:highlight>
                  <a:srgbClr val="FFFFFF"/>
                </a:highlight>
              </a:rPr>
              <a:t>Pulso político en 20 ciudades principales de Ecuador</a:t>
            </a:r>
            <a:endParaRPr sz="1900" b="1"/>
          </a:p>
        </p:txBody>
      </p:sp>
      <p:pic>
        <p:nvPicPr>
          <p:cNvPr id="118" name="Google Shape;118;p21"/>
          <p:cNvPicPr preferRelativeResize="0"/>
          <p:nvPr/>
        </p:nvPicPr>
        <p:blipFill>
          <a:blip r:embed="rId3">
            <a:alphaModFix/>
          </a:blip>
          <a:stretch>
            <a:fillRect/>
          </a:stretch>
        </p:blipFill>
        <p:spPr>
          <a:xfrm>
            <a:off x="3171825" y="1383500"/>
            <a:ext cx="2800350" cy="685800"/>
          </a:xfrm>
          <a:prstGeom prst="rect">
            <a:avLst/>
          </a:prstGeom>
          <a:noFill/>
          <a:ln>
            <a:noFill/>
          </a:ln>
        </p:spPr>
      </p:pic>
      <p:pic>
        <p:nvPicPr>
          <p:cNvPr id="119" name="Google Shape;119;p21"/>
          <p:cNvPicPr preferRelativeResize="0"/>
          <p:nvPr/>
        </p:nvPicPr>
        <p:blipFill>
          <a:blip r:embed="rId4">
            <a:alphaModFix/>
          </a:blip>
          <a:stretch>
            <a:fillRect/>
          </a:stretch>
        </p:blipFill>
        <p:spPr>
          <a:xfrm>
            <a:off x="1385875" y="2280350"/>
            <a:ext cx="6372225" cy="2124075"/>
          </a:xfrm>
          <a:prstGeom prst="rect">
            <a:avLst/>
          </a:prstGeom>
          <a:noFill/>
          <a:ln>
            <a:noFill/>
          </a:ln>
        </p:spPr>
      </p:pic>
    </p:spTree>
  </p:cSld>
  <p:clrMapOvr>
    <a:masterClrMapping/>
  </p:clrMapOvr>
</p:sld>
</file>

<file path=ppt/theme/theme1.xml><?xml version="1.0" encoding="utf-8"?>
<a:theme xmlns:a="http://schemas.openxmlformats.org/drawingml/2006/main" name="Gota">
  <a:themeElements>
    <a:clrScheme name="Gota">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Gota">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ota">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TM04033925[[fn=Gota]]</Template>
  <TotalTime>7</TotalTime>
  <Words>1152</Words>
  <Application>Microsoft Office PowerPoint</Application>
  <PresentationFormat>Presentación en pantalla (16:9)</PresentationFormat>
  <Paragraphs>108</Paragraphs>
  <Slides>40</Slides>
  <Notes>40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40</vt:i4>
      </vt:variant>
    </vt:vector>
  </HeadingPairs>
  <TitlesOfParts>
    <vt:vector size="45" baseType="lpstr">
      <vt:lpstr>Arial</vt:lpstr>
      <vt:lpstr>Noto Sans Symbols</vt:lpstr>
      <vt:lpstr>Times New Roman</vt:lpstr>
      <vt:lpstr>Tw Cen MT</vt:lpstr>
      <vt:lpstr>Gota</vt:lpstr>
      <vt:lpstr>ANÁLISIS DE DATOS</vt:lpstr>
      <vt:lpstr>Presentación de PowerPoint</vt:lpstr>
      <vt:lpstr>Presentación de PowerPoint</vt:lpstr>
      <vt:lpstr>Presentación de PowerPoint</vt:lpstr>
      <vt:lpstr>Presentación de PowerPoint</vt:lpstr>
      <vt:lpstr>Presentación de PowerPoint</vt:lpstr>
      <vt:lpstr>1.- Pulso político en 20 ciudades principales de Ecuador.</vt:lpstr>
      <vt:lpstr>Presentación de PowerPoint</vt:lpstr>
      <vt:lpstr>Presentación de PowerPoint</vt:lpstr>
      <vt:lpstr>Presentación de PowerPoint</vt:lpstr>
      <vt:lpstr>Presentación de PowerPoint</vt:lpstr>
      <vt:lpstr>Presentación de PowerPoint</vt:lpstr>
      <vt:lpstr>2.- Pulso político por provincias en Ecuador.</vt:lpstr>
      <vt:lpstr>Presentación de PowerPoint</vt:lpstr>
      <vt:lpstr>Presentación de PowerPoint</vt:lpstr>
      <vt:lpstr>Presentación de PowerPoint</vt:lpstr>
      <vt:lpstr>Presentación de PowerPoint</vt:lpstr>
      <vt:lpstr>3.- Juegos en línea por países.</vt:lpstr>
      <vt:lpstr>Presentación de PowerPoint</vt:lpstr>
      <vt:lpstr>Presentación de PowerPoint</vt:lpstr>
      <vt:lpstr>Presentación de PowerPoint</vt:lpstr>
      <vt:lpstr>4.- Tema definido por el estudiante</vt:lpstr>
      <vt:lpstr>Presentación de PowerPoint</vt:lpstr>
      <vt:lpstr>Presentación de PowerPoint</vt:lpstr>
      <vt:lpstr>Presentación de PowerPoint</vt:lpstr>
      <vt:lpstr>Potenciales Empleos en Quito-Madrid-Los Angeles</vt:lpstr>
      <vt:lpstr>Presentación de PowerPoint</vt:lpstr>
      <vt:lpstr>5.- Noticias mundiales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Poca información respecto a la ubicación</vt:lpstr>
      <vt:lpstr>Poca información respecto a la ubicación</vt:lpstr>
      <vt:lpstr>Presentación de PowerPoint</vt:lpstr>
      <vt:lpstr>CONCLUSIONES</vt:lpstr>
      <vt:lpstr>RECOMENDACIONES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ANÁLISIS DE DATOS</dc:title>
  <dc:creator>Dell</dc:creator>
  <cp:lastModifiedBy>NATALY MARIUXI GUALLICHICO PAUCAR</cp:lastModifiedBy>
  <cp:revision>2</cp:revision>
  <dcterms:modified xsi:type="dcterms:W3CDTF">2021-03-19T19:54:23Z</dcterms:modified>
</cp:coreProperties>
</file>